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  <p:sldMasterId id="2147483916" r:id="rId2"/>
    <p:sldMasterId id="2147483961" r:id="rId3"/>
  </p:sldMasterIdLst>
  <p:notesMasterIdLst>
    <p:notesMasterId r:id="rId47"/>
  </p:notesMasterIdLst>
  <p:handoutMasterIdLst>
    <p:handoutMasterId r:id="rId48"/>
  </p:handoutMasterIdLst>
  <p:sldIdLst>
    <p:sldId id="503" r:id="rId4"/>
    <p:sldId id="544" r:id="rId5"/>
    <p:sldId id="505" r:id="rId6"/>
    <p:sldId id="506" r:id="rId7"/>
    <p:sldId id="507" r:id="rId8"/>
    <p:sldId id="508" r:id="rId9"/>
    <p:sldId id="509" r:id="rId10"/>
    <p:sldId id="510" r:id="rId11"/>
    <p:sldId id="511" r:id="rId12"/>
    <p:sldId id="512" r:id="rId13"/>
    <p:sldId id="513" r:id="rId14"/>
    <p:sldId id="545" r:id="rId15"/>
    <p:sldId id="547" r:id="rId16"/>
    <p:sldId id="548" r:id="rId17"/>
    <p:sldId id="549" r:id="rId18"/>
    <p:sldId id="546" r:id="rId19"/>
    <p:sldId id="514" r:id="rId20"/>
    <p:sldId id="515" r:id="rId21"/>
    <p:sldId id="516" r:id="rId22"/>
    <p:sldId id="517" r:id="rId23"/>
    <p:sldId id="518" r:id="rId24"/>
    <p:sldId id="519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30" r:id="rId34"/>
    <p:sldId id="531" r:id="rId35"/>
    <p:sldId id="532" r:id="rId36"/>
    <p:sldId id="533" r:id="rId37"/>
    <p:sldId id="534" r:id="rId38"/>
    <p:sldId id="535" r:id="rId39"/>
    <p:sldId id="536" r:id="rId40"/>
    <p:sldId id="537" r:id="rId41"/>
    <p:sldId id="538" r:id="rId42"/>
    <p:sldId id="539" r:id="rId43"/>
    <p:sldId id="540" r:id="rId44"/>
    <p:sldId id="541" r:id="rId45"/>
    <p:sldId id="542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16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20" autoAdjust="0"/>
    <p:restoredTop sz="90929" autoAdjust="0"/>
  </p:normalViewPr>
  <p:slideViewPr>
    <p:cSldViewPr>
      <p:cViewPr varScale="1">
        <p:scale>
          <a:sx n="92" d="100"/>
          <a:sy n="92" d="100"/>
        </p:scale>
        <p:origin x="28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w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多媒体原理与系统设计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47447D1-8C99-4FB4-AC5E-02F601753D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3893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614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多媒体原理与系统设计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71FF63FB-44B5-437B-89C0-61A06585B2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7630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FF63FB-44B5-437B-89C0-61A06585B257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20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1" lang="zh-CN" altLang="en-US"/>
          </a:p>
        </p:txBody>
      </p:sp>
      <p:sp>
        <p:nvSpPr>
          <p:cNvPr id="81924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7DE25C10-6063-4703-9762-16457B77041B}" type="slidenum">
              <a:rPr lang="zh-CN" altLang="en-US" sz="1200" smtClean="0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38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zh-CN"/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zh-CN"/>
              </a:p>
            </p:txBody>
          </p:sp>
        </p:grpSp>
      </p:grpSp>
      <p:pic>
        <p:nvPicPr>
          <p:cNvPr id="18" name="Picture 23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6165850"/>
            <a:ext cx="20589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 descr="Z:\newtek\_backgrounds_1.02\Greg\Neon Globe\globe ani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291013"/>
            <a:ext cx="2459037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443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8443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20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42A24-B560-400E-8600-397ABCCB0A82}" type="datetimeFigureOut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4A0BD-1148-4A8C-B2ED-E32E8180D1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2" name="Rectangle 17"/>
          <p:cNvSpPr>
            <a:spLocks noGrp="1" noChangeArrowheads="1"/>
          </p:cNvSpPr>
          <p:nvPr>
            <p:ph type="ftr" sz="quarter" idx="12"/>
          </p:nvPr>
        </p:nvSpPr>
        <p:spPr>
          <a:xfrm>
            <a:off x="3086100" y="62817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51222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C3C2881E-3D2B-4151-ADBD-1A4FE6251212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F5BBC0A3-3C30-4C16-A666-AF0760599E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15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BB95D9B-88AD-4636-9BE4-EC5AF2F17845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794EB8C6-5019-4943-B1AA-CFB2D822D4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6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D0276F73-21C5-45D9-8220-EB627377FB1B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25623DDC-13CF-468F-A810-1E1E7F2839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292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03E6E602-6A90-40F7-9BE0-D2BE61FDAAF8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6EE8E831-6D8B-439F-B445-57C8CF20F9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31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"/>
          <p:cNvGrpSpPr>
            <a:grpSpLocks/>
          </p:cNvGrpSpPr>
          <p:nvPr userDrawn="1"/>
        </p:nvGrpSpPr>
        <p:grpSpPr bwMode="auto">
          <a:xfrm>
            <a:off x="0" y="85725"/>
            <a:ext cx="9144000" cy="1412875"/>
            <a:chOff x="0" y="86517"/>
            <a:chExt cx="9144000" cy="141224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284866"/>
              <a:ext cx="9144000" cy="10155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3BB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6632575" y="86517"/>
              <a:ext cx="2227263" cy="141224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7" name="图片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6" t="13194" r="19672" b="16005"/>
            <a:stretch>
              <a:fillRect/>
            </a:stretch>
          </p:blipFill>
          <p:spPr bwMode="auto">
            <a:xfrm>
              <a:off x="7035438" y="284796"/>
              <a:ext cx="1421853" cy="1032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4" y="304800"/>
            <a:ext cx="5813426" cy="99567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 algn="l">
              <a:defRPr sz="3600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26201486-5497-4331-98D7-82ADB148CFC4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9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68E80D5A-8AC7-462C-9EED-B4483F271A27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568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13194" r="19672" b="16005"/>
          <a:stretch>
            <a:fillRect/>
          </a:stretch>
        </p:blipFill>
        <p:spPr bwMode="auto">
          <a:xfrm>
            <a:off x="4673600" y="0"/>
            <a:ext cx="44513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7"/>
          <p:cNvGrpSpPr>
            <a:grpSpLocks/>
          </p:cNvGrpSpPr>
          <p:nvPr userDrawn="1"/>
        </p:nvGrpSpPr>
        <p:grpSpPr bwMode="auto">
          <a:xfrm>
            <a:off x="0" y="1798638"/>
            <a:ext cx="8188325" cy="1530350"/>
            <a:chOff x="0" y="2066608"/>
            <a:chExt cx="8188960" cy="1530033"/>
          </a:xfrm>
        </p:grpSpPr>
        <p:grpSp>
          <p:nvGrpSpPr>
            <p:cNvPr id="6" name="组合 8"/>
            <p:cNvGrpSpPr>
              <a:grpSpLocks/>
            </p:cNvGrpSpPr>
            <p:nvPr userDrawn="1"/>
          </p:nvGrpSpPr>
          <p:grpSpPr bwMode="auto">
            <a:xfrm>
              <a:off x="154940" y="2066608"/>
              <a:ext cx="4363720" cy="1258225"/>
              <a:chOff x="289560" y="1538287"/>
              <a:chExt cx="4363720" cy="1258225"/>
            </a:xfrm>
          </p:grpSpPr>
          <p:sp>
            <p:nvSpPr>
              <p:cNvPr id="10" name="矩形 9"/>
              <p:cNvSpPr/>
              <p:nvPr userDrawn="1"/>
            </p:nvSpPr>
            <p:spPr>
              <a:xfrm>
                <a:off x="289560" y="1538287"/>
                <a:ext cx="4363720" cy="965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60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物联网导论</a:t>
                </a: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636905" y="2507614"/>
                <a:ext cx="3669030" cy="2888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erlin Sans FB Demi" panose="020E0802020502020306" pitchFamily="34" charset="0"/>
                    <a:ea typeface="华文琥珀" panose="02010800040101010101" pitchFamily="2" charset="-122"/>
                  </a:rPr>
                  <a:t>Introduction to Internet of Things</a:t>
                </a:r>
                <a:endParaRPr lang="zh-CN" altLang="en-US" sz="180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erlin Sans FB Demi" panose="020E0802020502020306" pitchFamily="34" charset="0"/>
                  <a:ea typeface="华文琥珀" panose="02010800040101010101" pitchFamily="2" charset="-122"/>
                </a:endParaRPr>
              </a:p>
            </p:txBody>
          </p:sp>
        </p:grpSp>
        <p:grpSp>
          <p:nvGrpSpPr>
            <p:cNvPr id="7" name="组合 9"/>
            <p:cNvGrpSpPr>
              <a:grpSpLocks/>
            </p:cNvGrpSpPr>
            <p:nvPr userDrawn="1"/>
          </p:nvGrpSpPr>
          <p:grpSpPr bwMode="auto">
            <a:xfrm>
              <a:off x="0" y="3444241"/>
              <a:ext cx="8188960" cy="152400"/>
              <a:chOff x="0" y="3210560"/>
              <a:chExt cx="8188960" cy="152400"/>
            </a:xfrm>
          </p:grpSpPr>
          <p:sp>
            <p:nvSpPr>
              <p:cNvPr id="8" name="矩形 7"/>
              <p:cNvSpPr/>
              <p:nvPr userDrawn="1"/>
            </p:nvSpPr>
            <p:spPr>
              <a:xfrm>
                <a:off x="0" y="3223289"/>
                <a:ext cx="4673962" cy="13967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" name="直接连接符 8"/>
              <p:cNvCxnSpPr/>
              <p:nvPr userDrawn="1"/>
            </p:nvCxnSpPr>
            <p:spPr>
              <a:xfrm>
                <a:off x="0" y="3210592"/>
                <a:ext cx="8188960" cy="3333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标题 23"/>
          <p:cNvSpPr>
            <a:spLocks noGrp="1"/>
          </p:cNvSpPr>
          <p:nvPr>
            <p:ph type="title"/>
          </p:nvPr>
        </p:nvSpPr>
        <p:spPr>
          <a:xfrm>
            <a:off x="4673600" y="3227871"/>
            <a:ext cx="3992880" cy="4899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内容占位符 27"/>
          <p:cNvSpPr>
            <a:spLocks noGrp="1"/>
          </p:cNvSpPr>
          <p:nvPr>
            <p:ph sz="quarter" idx="13"/>
          </p:nvPr>
        </p:nvSpPr>
        <p:spPr>
          <a:xfrm>
            <a:off x="1544638" y="4084638"/>
            <a:ext cx="6643687" cy="2052637"/>
          </a:xfrm>
        </p:spPr>
        <p:txBody>
          <a:bodyPr>
            <a:normAutofit/>
          </a:bodyPr>
          <a:lstStyle>
            <a:lvl1pPr algn="just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7455CA89-11CE-4007-80AD-17D6BFE27A9E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B73EAA6-F861-4F92-ABFD-8EDF296B4F62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8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13194" r="19672" b="16005"/>
          <a:stretch>
            <a:fillRect/>
          </a:stretch>
        </p:blipFill>
        <p:spPr bwMode="auto">
          <a:xfrm>
            <a:off x="4673600" y="0"/>
            <a:ext cx="44513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7"/>
          <p:cNvGrpSpPr>
            <a:grpSpLocks/>
          </p:cNvGrpSpPr>
          <p:nvPr/>
        </p:nvGrpSpPr>
        <p:grpSpPr bwMode="auto">
          <a:xfrm>
            <a:off x="0" y="1798638"/>
            <a:ext cx="8188325" cy="1530350"/>
            <a:chOff x="0" y="2066608"/>
            <a:chExt cx="8188960" cy="1530033"/>
          </a:xfrm>
        </p:grpSpPr>
        <p:grpSp>
          <p:nvGrpSpPr>
            <p:cNvPr id="6" name="组合 8"/>
            <p:cNvGrpSpPr>
              <a:grpSpLocks/>
            </p:cNvGrpSpPr>
            <p:nvPr/>
          </p:nvGrpSpPr>
          <p:grpSpPr bwMode="auto">
            <a:xfrm>
              <a:off x="154940" y="2066608"/>
              <a:ext cx="4363720" cy="1258225"/>
              <a:chOff x="289560" y="1538287"/>
              <a:chExt cx="4363720" cy="1258225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89560" y="1538287"/>
                <a:ext cx="4363720" cy="965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60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物联网导论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36905" y="2507614"/>
                <a:ext cx="3669030" cy="2888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erlin Sans FB Demi" panose="020E0802020502020306" pitchFamily="34" charset="0"/>
                    <a:ea typeface="华文琥珀" panose="02010800040101010101" pitchFamily="2" charset="-122"/>
                  </a:rPr>
                  <a:t>Introduction to Internet of Things</a:t>
                </a:r>
                <a:endParaRPr lang="zh-CN" altLang="en-US" sz="180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erlin Sans FB Demi" panose="020E0802020502020306" pitchFamily="34" charset="0"/>
                  <a:ea typeface="华文琥珀" panose="02010800040101010101" pitchFamily="2" charset="-122"/>
                </a:endParaRPr>
              </a:p>
            </p:txBody>
          </p:sp>
        </p:grpSp>
        <p:grpSp>
          <p:nvGrpSpPr>
            <p:cNvPr id="7" name="组合 9"/>
            <p:cNvGrpSpPr>
              <a:grpSpLocks/>
            </p:cNvGrpSpPr>
            <p:nvPr/>
          </p:nvGrpSpPr>
          <p:grpSpPr bwMode="auto">
            <a:xfrm>
              <a:off x="0" y="3444241"/>
              <a:ext cx="8188960" cy="152400"/>
              <a:chOff x="0" y="3210560"/>
              <a:chExt cx="8188960" cy="15240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0" y="3223289"/>
                <a:ext cx="4673962" cy="13967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0" y="3210592"/>
                <a:ext cx="8188960" cy="3333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13194" r="19672" b="16005"/>
          <a:stretch>
            <a:fillRect/>
          </a:stretch>
        </p:blipFill>
        <p:spPr bwMode="auto">
          <a:xfrm>
            <a:off x="4673600" y="0"/>
            <a:ext cx="44513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5"/>
          <p:cNvGrpSpPr>
            <a:grpSpLocks/>
          </p:cNvGrpSpPr>
          <p:nvPr userDrawn="1"/>
        </p:nvGrpSpPr>
        <p:grpSpPr bwMode="auto">
          <a:xfrm>
            <a:off x="0" y="1798638"/>
            <a:ext cx="8188325" cy="1530350"/>
            <a:chOff x="0" y="2066608"/>
            <a:chExt cx="8188960" cy="1530033"/>
          </a:xfrm>
        </p:grpSpPr>
        <p:grpSp>
          <p:nvGrpSpPr>
            <p:cNvPr id="14" name="组合 16"/>
            <p:cNvGrpSpPr>
              <a:grpSpLocks/>
            </p:cNvGrpSpPr>
            <p:nvPr userDrawn="1"/>
          </p:nvGrpSpPr>
          <p:grpSpPr bwMode="auto">
            <a:xfrm>
              <a:off x="154940" y="2066608"/>
              <a:ext cx="4363720" cy="1258225"/>
              <a:chOff x="289560" y="1538287"/>
              <a:chExt cx="4363720" cy="1258225"/>
            </a:xfrm>
          </p:grpSpPr>
          <p:sp>
            <p:nvSpPr>
              <p:cNvPr id="18" name="矩形 17"/>
              <p:cNvSpPr/>
              <p:nvPr userDrawn="1"/>
            </p:nvSpPr>
            <p:spPr>
              <a:xfrm>
                <a:off x="289560" y="1538287"/>
                <a:ext cx="4363720" cy="965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60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物联网导论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636905" y="2507614"/>
                <a:ext cx="3669030" cy="2888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erlin Sans FB Demi" panose="020E0802020502020306" pitchFamily="34" charset="0"/>
                    <a:ea typeface="华文琥珀" panose="02010800040101010101" pitchFamily="2" charset="-122"/>
                  </a:rPr>
                  <a:t>Introduction to Internet of Things</a:t>
                </a:r>
                <a:endParaRPr lang="zh-CN" altLang="en-US" sz="180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erlin Sans FB Demi" panose="020E0802020502020306" pitchFamily="34" charset="0"/>
                  <a:ea typeface="华文琥珀" panose="02010800040101010101" pitchFamily="2" charset="-122"/>
                </a:endParaRPr>
              </a:p>
            </p:txBody>
          </p:sp>
        </p:grpSp>
        <p:grpSp>
          <p:nvGrpSpPr>
            <p:cNvPr id="15" name="组合 17"/>
            <p:cNvGrpSpPr>
              <a:grpSpLocks/>
            </p:cNvGrpSpPr>
            <p:nvPr userDrawn="1"/>
          </p:nvGrpSpPr>
          <p:grpSpPr bwMode="auto">
            <a:xfrm>
              <a:off x="0" y="3444241"/>
              <a:ext cx="8188960" cy="152400"/>
              <a:chOff x="0" y="3210560"/>
              <a:chExt cx="8188960" cy="152400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0" y="3223289"/>
                <a:ext cx="4673962" cy="13967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" name="直接连接符 16"/>
              <p:cNvCxnSpPr/>
              <p:nvPr userDrawn="1"/>
            </p:nvCxnSpPr>
            <p:spPr>
              <a:xfrm>
                <a:off x="0" y="3210592"/>
                <a:ext cx="8188960" cy="3333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标题 23"/>
          <p:cNvSpPr>
            <a:spLocks noGrp="1"/>
          </p:cNvSpPr>
          <p:nvPr>
            <p:ph type="title"/>
          </p:nvPr>
        </p:nvSpPr>
        <p:spPr>
          <a:xfrm>
            <a:off x="4673600" y="3227871"/>
            <a:ext cx="3992880" cy="4899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8" name="内容占位符 27"/>
          <p:cNvSpPr>
            <a:spLocks noGrp="1"/>
          </p:cNvSpPr>
          <p:nvPr>
            <p:ph sz="quarter" idx="13"/>
          </p:nvPr>
        </p:nvSpPr>
        <p:spPr>
          <a:xfrm>
            <a:off x="1544638" y="4084638"/>
            <a:ext cx="6643687" cy="2052637"/>
          </a:xfrm>
        </p:spPr>
        <p:txBody>
          <a:bodyPr>
            <a:normAutofit/>
          </a:bodyPr>
          <a:lstStyle>
            <a:lvl1pPr algn="just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7455CA89-11CE-4007-80AD-17D6BFE27A9E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46BD56FC-62AA-49C5-81E7-D2C5034A87A7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099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6"/>
          <p:cNvGrpSpPr>
            <a:grpSpLocks/>
          </p:cNvGrpSpPr>
          <p:nvPr/>
        </p:nvGrpSpPr>
        <p:grpSpPr bwMode="auto">
          <a:xfrm>
            <a:off x="0" y="85725"/>
            <a:ext cx="9144000" cy="1412875"/>
            <a:chOff x="0" y="86517"/>
            <a:chExt cx="9144000" cy="1412240"/>
          </a:xfrm>
        </p:grpSpPr>
        <p:sp>
          <p:nvSpPr>
            <p:cNvPr id="6" name="矩形 5"/>
            <p:cNvSpPr/>
            <p:nvPr/>
          </p:nvSpPr>
          <p:spPr>
            <a:xfrm>
              <a:off x="0" y="284866"/>
              <a:ext cx="9144000" cy="10155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3BB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632575" y="86517"/>
              <a:ext cx="2227263" cy="141224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8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6" t="13194" r="19672" b="16005"/>
            <a:stretch>
              <a:fillRect/>
            </a:stretch>
          </p:blipFill>
          <p:spPr bwMode="auto">
            <a:xfrm>
              <a:off x="7035438" y="284796"/>
              <a:ext cx="1421853" cy="1032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10"/>
          <p:cNvGrpSpPr>
            <a:grpSpLocks/>
          </p:cNvGrpSpPr>
          <p:nvPr userDrawn="1"/>
        </p:nvGrpSpPr>
        <p:grpSpPr bwMode="auto">
          <a:xfrm>
            <a:off x="0" y="85725"/>
            <a:ext cx="9144000" cy="1412875"/>
            <a:chOff x="0" y="86517"/>
            <a:chExt cx="9144000" cy="1412240"/>
          </a:xfrm>
        </p:grpSpPr>
        <p:sp>
          <p:nvSpPr>
            <p:cNvPr id="10" name="矩形 9"/>
            <p:cNvSpPr/>
            <p:nvPr userDrawn="1"/>
          </p:nvSpPr>
          <p:spPr>
            <a:xfrm>
              <a:off x="0" y="284866"/>
              <a:ext cx="9144000" cy="10155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3BB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6632575" y="86517"/>
              <a:ext cx="2227263" cy="141224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2" name="图片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6" t="13194" r="19672" b="16005"/>
            <a:stretch>
              <a:fillRect/>
            </a:stretch>
          </p:blipFill>
          <p:spPr bwMode="auto">
            <a:xfrm>
              <a:off x="7035438" y="284796"/>
              <a:ext cx="1421853" cy="1032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4" y="304800"/>
            <a:ext cx="5813426" cy="99567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 algn="l">
              <a:defRPr sz="3600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44524" y="304800"/>
            <a:ext cx="5813426" cy="99567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 algn="l">
              <a:defRPr sz="3600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26201486-5497-4331-98D7-82ADB148CFC4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35B07021-EBCC-4D2A-89D3-D4E20AFF209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0993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D30A59A3-D0D5-4685-9DF3-9FBE51A2A8D7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DECD012B-D9B5-41B1-B7BF-49272636E9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717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90ADCF37-95A8-4487-A04A-0E8708DEF2D1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9BF5574B-2E56-43A0-B1FC-237D8D5E6C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77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13194" r="19672" b="16005"/>
          <a:stretch>
            <a:fillRect/>
          </a:stretch>
        </p:blipFill>
        <p:spPr bwMode="auto">
          <a:xfrm>
            <a:off x="4673600" y="0"/>
            <a:ext cx="44513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7"/>
          <p:cNvGrpSpPr>
            <a:grpSpLocks/>
          </p:cNvGrpSpPr>
          <p:nvPr/>
        </p:nvGrpSpPr>
        <p:grpSpPr bwMode="auto">
          <a:xfrm>
            <a:off x="0" y="1798638"/>
            <a:ext cx="8188325" cy="1530350"/>
            <a:chOff x="0" y="2066608"/>
            <a:chExt cx="8188960" cy="1530033"/>
          </a:xfrm>
        </p:grpSpPr>
        <p:grpSp>
          <p:nvGrpSpPr>
            <p:cNvPr id="6" name="组合 8"/>
            <p:cNvGrpSpPr>
              <a:grpSpLocks/>
            </p:cNvGrpSpPr>
            <p:nvPr/>
          </p:nvGrpSpPr>
          <p:grpSpPr bwMode="auto">
            <a:xfrm>
              <a:off x="154940" y="2066608"/>
              <a:ext cx="4363720" cy="1258225"/>
              <a:chOff x="289560" y="1538287"/>
              <a:chExt cx="4363720" cy="1258225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89560" y="1538287"/>
                <a:ext cx="4363720" cy="965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60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物联网导论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36905" y="2507614"/>
                <a:ext cx="3669030" cy="2888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erlin Sans FB Demi" panose="020E0802020502020306" pitchFamily="34" charset="0"/>
                    <a:ea typeface="华文琥珀" panose="02010800040101010101" pitchFamily="2" charset="-122"/>
                  </a:rPr>
                  <a:t>Introduction to Internet of Things</a:t>
                </a:r>
                <a:endParaRPr lang="zh-CN" altLang="en-US" sz="180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erlin Sans FB Demi" panose="020E0802020502020306" pitchFamily="34" charset="0"/>
                  <a:ea typeface="华文琥珀" panose="02010800040101010101" pitchFamily="2" charset="-122"/>
                </a:endParaRPr>
              </a:p>
            </p:txBody>
          </p:sp>
        </p:grpSp>
        <p:grpSp>
          <p:nvGrpSpPr>
            <p:cNvPr id="7" name="组合 9"/>
            <p:cNvGrpSpPr>
              <a:grpSpLocks/>
            </p:cNvGrpSpPr>
            <p:nvPr/>
          </p:nvGrpSpPr>
          <p:grpSpPr bwMode="auto">
            <a:xfrm>
              <a:off x="0" y="3444241"/>
              <a:ext cx="8188960" cy="152400"/>
              <a:chOff x="0" y="3210560"/>
              <a:chExt cx="8188960" cy="15240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0" y="3223289"/>
                <a:ext cx="4673962" cy="13967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0" y="3210592"/>
                <a:ext cx="8188960" cy="3333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13194" r="19672" b="16005"/>
          <a:stretch>
            <a:fillRect/>
          </a:stretch>
        </p:blipFill>
        <p:spPr bwMode="auto">
          <a:xfrm>
            <a:off x="4673600" y="0"/>
            <a:ext cx="44513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5"/>
          <p:cNvGrpSpPr>
            <a:grpSpLocks/>
          </p:cNvGrpSpPr>
          <p:nvPr userDrawn="1"/>
        </p:nvGrpSpPr>
        <p:grpSpPr bwMode="auto">
          <a:xfrm>
            <a:off x="0" y="1798638"/>
            <a:ext cx="8188325" cy="1530350"/>
            <a:chOff x="0" y="2066608"/>
            <a:chExt cx="8188960" cy="1530033"/>
          </a:xfrm>
        </p:grpSpPr>
        <p:grpSp>
          <p:nvGrpSpPr>
            <p:cNvPr id="14" name="组合 16"/>
            <p:cNvGrpSpPr>
              <a:grpSpLocks/>
            </p:cNvGrpSpPr>
            <p:nvPr userDrawn="1"/>
          </p:nvGrpSpPr>
          <p:grpSpPr bwMode="auto">
            <a:xfrm>
              <a:off x="154940" y="2066608"/>
              <a:ext cx="4363720" cy="1258225"/>
              <a:chOff x="289560" y="1538287"/>
              <a:chExt cx="4363720" cy="1258225"/>
            </a:xfrm>
          </p:grpSpPr>
          <p:sp>
            <p:nvSpPr>
              <p:cNvPr id="18" name="矩形 17"/>
              <p:cNvSpPr/>
              <p:nvPr userDrawn="1"/>
            </p:nvSpPr>
            <p:spPr>
              <a:xfrm>
                <a:off x="289560" y="1538287"/>
                <a:ext cx="4363720" cy="965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60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物联网导论</a:t>
                </a: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636905" y="2507614"/>
                <a:ext cx="3669030" cy="2888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erlin Sans FB Demi" panose="020E0802020502020306" pitchFamily="34" charset="0"/>
                    <a:ea typeface="华文琥珀" panose="02010800040101010101" pitchFamily="2" charset="-122"/>
                  </a:rPr>
                  <a:t>Introduction to Internet of Things</a:t>
                </a:r>
                <a:endParaRPr lang="zh-CN" altLang="en-US" sz="180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erlin Sans FB Demi" panose="020E0802020502020306" pitchFamily="34" charset="0"/>
                  <a:ea typeface="华文琥珀" panose="02010800040101010101" pitchFamily="2" charset="-122"/>
                </a:endParaRPr>
              </a:p>
            </p:txBody>
          </p:sp>
        </p:grpSp>
        <p:grpSp>
          <p:nvGrpSpPr>
            <p:cNvPr id="15" name="组合 17"/>
            <p:cNvGrpSpPr>
              <a:grpSpLocks/>
            </p:cNvGrpSpPr>
            <p:nvPr userDrawn="1"/>
          </p:nvGrpSpPr>
          <p:grpSpPr bwMode="auto">
            <a:xfrm>
              <a:off x="0" y="3444241"/>
              <a:ext cx="8188960" cy="152400"/>
              <a:chOff x="0" y="3210560"/>
              <a:chExt cx="8188960" cy="152400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0" y="3223289"/>
                <a:ext cx="4673962" cy="13967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" name="直接连接符 16"/>
              <p:cNvCxnSpPr/>
              <p:nvPr userDrawn="1"/>
            </p:nvCxnSpPr>
            <p:spPr>
              <a:xfrm>
                <a:off x="0" y="3210592"/>
                <a:ext cx="8188960" cy="3333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标题 23"/>
          <p:cNvSpPr>
            <a:spLocks noGrp="1"/>
          </p:cNvSpPr>
          <p:nvPr>
            <p:ph type="title"/>
          </p:nvPr>
        </p:nvSpPr>
        <p:spPr>
          <a:xfrm>
            <a:off x="4673600" y="3227871"/>
            <a:ext cx="3992880" cy="4899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8" name="内容占位符 27"/>
          <p:cNvSpPr>
            <a:spLocks noGrp="1"/>
          </p:cNvSpPr>
          <p:nvPr>
            <p:ph sz="quarter" idx="13"/>
          </p:nvPr>
        </p:nvSpPr>
        <p:spPr>
          <a:xfrm>
            <a:off x="1544638" y="4084638"/>
            <a:ext cx="6643687" cy="2052637"/>
          </a:xfrm>
        </p:spPr>
        <p:txBody>
          <a:bodyPr>
            <a:normAutofit/>
          </a:bodyPr>
          <a:lstStyle>
            <a:lvl1pPr algn="just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7455CA89-11CE-4007-80AD-17D6BFE27A9E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92180068-4A7E-40E0-B993-9DEA4D60412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251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74B8A8D6-DE92-4700-AEC4-F76587B574CA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1F110F3E-73DC-4CF6-BDD7-BB57974E2B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982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EE5772AF-D736-466B-83B6-796858980C36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D51698DB-08FC-49E8-96EB-9169B84ADD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818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zhengy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884265" y="4927290"/>
            <a:ext cx="235032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6600" b="1" dirty="0">
                <a:ln w="10541" cmpd="sng">
                  <a:solidFill>
                    <a:srgbClr val="5B9BD5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prstClr val="white"/>
                </a:solidFill>
                <a:latin typeface="Calibri"/>
                <a:ea typeface="宋体" charset="-122"/>
              </a:rPr>
              <a:t>谢谢</a:t>
            </a:r>
            <a:r>
              <a:rPr lang="en-US" altLang="zh-CN" sz="6600" b="1" dirty="0">
                <a:ln w="10541" cmpd="sng">
                  <a:solidFill>
                    <a:srgbClr val="5B9BD5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prstClr val="white"/>
                </a:solidFill>
                <a:latin typeface="Calibri"/>
                <a:ea typeface="宋体" charset="-122"/>
              </a:rPr>
              <a:t> !</a:t>
            </a:r>
            <a:endParaRPr lang="zh-CN" altLang="en-US" sz="6600" b="1" dirty="0">
              <a:ln w="10541" cmpd="sng">
                <a:solidFill>
                  <a:srgbClr val="5B9BD5">
                    <a:shade val="88000"/>
                    <a:satMod val="110000"/>
                  </a:srgbClr>
                </a:solidFill>
                <a:prstDash val="solid"/>
              </a:ln>
              <a:solidFill>
                <a:prstClr val="white"/>
              </a:solidFill>
              <a:latin typeface="Calibri"/>
              <a:ea typeface="宋体" charset="-122"/>
            </a:endParaRPr>
          </a:p>
        </p:txBody>
      </p: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3168650" y="688975"/>
            <a:ext cx="57816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课件说明：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，本课件供教师、学生、读者免费使用；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，本课件采用</a:t>
            </a: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PowerPoint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格式，使用者可以根据需要自行增加、修改、删除（包括本页）；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，在各种场合下使用本课件时（例如在课堂），请说明本课件的来源及配套教材</a:t>
            </a: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物联网导论</a:t>
            </a: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第三版；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，除了本书的作者，本课件的贡献者还包括清华大学杨铮老师，研究生郑月、王常旭、熊曦、钱堃、吴陈沭，香港科技大学研究生周子慕；</a:t>
            </a:r>
            <a:endParaRPr lang="en-US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，欢迎本课件使用者将意见、建议、以及对本课件的改进发送到</a:t>
            </a: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iot.textbook@gmail.com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>
              <a:buFontTx/>
              <a:buNone/>
              <a:defRPr/>
            </a:pPr>
            <a:endParaRPr lang="zh-CN" altLang="en-US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11"/>
          <p:cNvSpPr txBox="1">
            <a:spLocks noChangeArrowheads="1"/>
          </p:cNvSpPr>
          <p:nvPr/>
        </p:nvSpPr>
        <p:spPr bwMode="auto">
          <a:xfrm>
            <a:off x="450850" y="4281488"/>
            <a:ext cx="2717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buFontTx/>
              <a:buNone/>
              <a:defRPr/>
            </a:pP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物联网导论（第三版）</a:t>
            </a:r>
            <a:endParaRPr lang="en-US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  <a:defRPr/>
            </a:pP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刘云浩 编著</a:t>
            </a:r>
          </a:p>
        </p:txBody>
      </p:sp>
      <p:pic>
        <p:nvPicPr>
          <p:cNvPr id="6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2" r="17241"/>
          <a:stretch>
            <a:fillRect/>
          </a:stretch>
        </p:blipFill>
        <p:spPr bwMode="auto">
          <a:xfrm>
            <a:off x="419100" y="688975"/>
            <a:ext cx="2697163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51761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26201486-5497-4331-98D7-82ADB148CFC4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4485C7A7-DBC6-4A18-B578-63FA31BCD39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7851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C3C2881E-3D2B-4151-ADBD-1A4FE6251212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6EF2A9A9-591C-421D-839D-9EB3878928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8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4BB95D9B-88AD-4636-9BE4-EC5AF2F17845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3AE43524-8904-4061-9A25-AD0A7F255C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291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D0276F73-21C5-45D9-8220-EB627377FB1B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1FCA9FEB-CC6A-4F9B-9CED-51C103B8B5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062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03E6E602-6A90-40F7-9BE0-D2BE61FDAAF8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99A41FB2-6F37-492B-A226-1F6EACB442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4145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"/>
          <p:cNvGrpSpPr>
            <a:grpSpLocks/>
          </p:cNvGrpSpPr>
          <p:nvPr userDrawn="1"/>
        </p:nvGrpSpPr>
        <p:grpSpPr bwMode="auto">
          <a:xfrm>
            <a:off x="0" y="85725"/>
            <a:ext cx="9144000" cy="1412875"/>
            <a:chOff x="0" y="86517"/>
            <a:chExt cx="9144000" cy="141224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284866"/>
              <a:ext cx="9144000" cy="10155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3BB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6632575" y="86517"/>
              <a:ext cx="2227263" cy="141224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7" name="图片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6" t="13194" r="19672" b="16005"/>
            <a:stretch>
              <a:fillRect/>
            </a:stretch>
          </p:blipFill>
          <p:spPr bwMode="auto">
            <a:xfrm>
              <a:off x="7035438" y="284796"/>
              <a:ext cx="1421853" cy="1032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4" y="304800"/>
            <a:ext cx="5813426" cy="99567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 algn="l">
              <a:defRPr sz="3600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26201486-5497-4331-98D7-82ADB148CFC4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9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84E2909A-BEA1-43CB-A6E9-41580A9C4C2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1289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13194" r="19672" b="16005"/>
          <a:stretch>
            <a:fillRect/>
          </a:stretch>
        </p:blipFill>
        <p:spPr bwMode="auto">
          <a:xfrm>
            <a:off x="4673600" y="0"/>
            <a:ext cx="44513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7"/>
          <p:cNvGrpSpPr>
            <a:grpSpLocks/>
          </p:cNvGrpSpPr>
          <p:nvPr userDrawn="1"/>
        </p:nvGrpSpPr>
        <p:grpSpPr bwMode="auto">
          <a:xfrm>
            <a:off x="0" y="1798638"/>
            <a:ext cx="8188325" cy="1530350"/>
            <a:chOff x="0" y="2066608"/>
            <a:chExt cx="8188960" cy="1530033"/>
          </a:xfrm>
        </p:grpSpPr>
        <p:grpSp>
          <p:nvGrpSpPr>
            <p:cNvPr id="6" name="组合 8"/>
            <p:cNvGrpSpPr>
              <a:grpSpLocks/>
            </p:cNvGrpSpPr>
            <p:nvPr userDrawn="1"/>
          </p:nvGrpSpPr>
          <p:grpSpPr bwMode="auto">
            <a:xfrm>
              <a:off x="154940" y="2066608"/>
              <a:ext cx="4363720" cy="1258225"/>
              <a:chOff x="289560" y="1538287"/>
              <a:chExt cx="4363720" cy="1258225"/>
            </a:xfrm>
          </p:grpSpPr>
          <p:sp>
            <p:nvSpPr>
              <p:cNvPr id="10" name="矩形 9"/>
              <p:cNvSpPr/>
              <p:nvPr userDrawn="1"/>
            </p:nvSpPr>
            <p:spPr>
              <a:xfrm>
                <a:off x="289560" y="1538287"/>
                <a:ext cx="4363720" cy="965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60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物联网导论</a:t>
                </a: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636905" y="2507614"/>
                <a:ext cx="3669030" cy="2888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dirty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erlin Sans FB Demi" panose="020E0802020502020306" pitchFamily="34" charset="0"/>
                    <a:ea typeface="华文琥珀" panose="02010800040101010101" pitchFamily="2" charset="-122"/>
                  </a:rPr>
                  <a:t>Introduction to Internet of Things</a:t>
                </a:r>
                <a:endParaRPr lang="zh-CN" altLang="en-US" sz="180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erlin Sans FB Demi" panose="020E0802020502020306" pitchFamily="34" charset="0"/>
                  <a:ea typeface="华文琥珀" panose="02010800040101010101" pitchFamily="2" charset="-122"/>
                </a:endParaRPr>
              </a:p>
            </p:txBody>
          </p:sp>
        </p:grpSp>
        <p:grpSp>
          <p:nvGrpSpPr>
            <p:cNvPr id="7" name="组合 9"/>
            <p:cNvGrpSpPr>
              <a:grpSpLocks/>
            </p:cNvGrpSpPr>
            <p:nvPr userDrawn="1"/>
          </p:nvGrpSpPr>
          <p:grpSpPr bwMode="auto">
            <a:xfrm>
              <a:off x="0" y="3444241"/>
              <a:ext cx="8188960" cy="152400"/>
              <a:chOff x="0" y="3210560"/>
              <a:chExt cx="8188960" cy="152400"/>
            </a:xfrm>
          </p:grpSpPr>
          <p:sp>
            <p:nvSpPr>
              <p:cNvPr id="8" name="矩形 7"/>
              <p:cNvSpPr/>
              <p:nvPr userDrawn="1"/>
            </p:nvSpPr>
            <p:spPr>
              <a:xfrm>
                <a:off x="0" y="3223289"/>
                <a:ext cx="4673962" cy="13967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" name="直接连接符 8"/>
              <p:cNvCxnSpPr/>
              <p:nvPr userDrawn="1"/>
            </p:nvCxnSpPr>
            <p:spPr>
              <a:xfrm>
                <a:off x="0" y="3210592"/>
                <a:ext cx="8188960" cy="3333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标题 23"/>
          <p:cNvSpPr>
            <a:spLocks noGrp="1"/>
          </p:cNvSpPr>
          <p:nvPr>
            <p:ph type="title"/>
          </p:nvPr>
        </p:nvSpPr>
        <p:spPr>
          <a:xfrm>
            <a:off x="4673600" y="3227871"/>
            <a:ext cx="3992880" cy="4899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内容占位符 27"/>
          <p:cNvSpPr>
            <a:spLocks noGrp="1"/>
          </p:cNvSpPr>
          <p:nvPr>
            <p:ph sz="quarter" idx="13"/>
          </p:nvPr>
        </p:nvSpPr>
        <p:spPr>
          <a:xfrm>
            <a:off x="1544638" y="4084638"/>
            <a:ext cx="6643687" cy="2052637"/>
          </a:xfrm>
        </p:spPr>
        <p:txBody>
          <a:bodyPr>
            <a:normAutofit/>
          </a:bodyPr>
          <a:lstStyle>
            <a:lvl1pPr algn="just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7455CA89-11CE-4007-80AD-17D6BFE27A9E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8455AE54-11B5-46F1-9CF1-4A78E0CD739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94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6"/>
          <p:cNvGrpSpPr>
            <a:grpSpLocks/>
          </p:cNvGrpSpPr>
          <p:nvPr/>
        </p:nvGrpSpPr>
        <p:grpSpPr bwMode="auto">
          <a:xfrm>
            <a:off x="0" y="85725"/>
            <a:ext cx="9144000" cy="1412875"/>
            <a:chOff x="0" y="86517"/>
            <a:chExt cx="9144000" cy="1412240"/>
          </a:xfrm>
        </p:grpSpPr>
        <p:sp>
          <p:nvSpPr>
            <p:cNvPr id="6" name="矩形 5"/>
            <p:cNvSpPr/>
            <p:nvPr/>
          </p:nvSpPr>
          <p:spPr>
            <a:xfrm>
              <a:off x="0" y="284866"/>
              <a:ext cx="9144000" cy="10155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3BB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632575" y="86517"/>
              <a:ext cx="2227263" cy="141224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8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6" t="13194" r="19672" b="16005"/>
            <a:stretch>
              <a:fillRect/>
            </a:stretch>
          </p:blipFill>
          <p:spPr bwMode="auto">
            <a:xfrm>
              <a:off x="7035438" y="284796"/>
              <a:ext cx="1421853" cy="1032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10"/>
          <p:cNvGrpSpPr>
            <a:grpSpLocks/>
          </p:cNvGrpSpPr>
          <p:nvPr userDrawn="1"/>
        </p:nvGrpSpPr>
        <p:grpSpPr bwMode="auto">
          <a:xfrm>
            <a:off x="0" y="85725"/>
            <a:ext cx="9144000" cy="1412875"/>
            <a:chOff x="0" y="86517"/>
            <a:chExt cx="9144000" cy="1412240"/>
          </a:xfrm>
        </p:grpSpPr>
        <p:sp>
          <p:nvSpPr>
            <p:cNvPr id="10" name="矩形 9"/>
            <p:cNvSpPr/>
            <p:nvPr userDrawn="1"/>
          </p:nvSpPr>
          <p:spPr>
            <a:xfrm>
              <a:off x="0" y="284866"/>
              <a:ext cx="9144000" cy="10155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3BB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6632575" y="86517"/>
              <a:ext cx="2227263" cy="141224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2" name="图片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6" t="13194" r="19672" b="16005"/>
            <a:stretch>
              <a:fillRect/>
            </a:stretch>
          </p:blipFill>
          <p:spPr bwMode="auto">
            <a:xfrm>
              <a:off x="7035438" y="284796"/>
              <a:ext cx="1421853" cy="1032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4" y="304800"/>
            <a:ext cx="5813426" cy="99567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 algn="l">
              <a:defRPr sz="3600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44524" y="304800"/>
            <a:ext cx="5813426" cy="99567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 algn="l">
              <a:defRPr sz="3600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26201486-5497-4331-98D7-82ADB148CFC4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56E49E64-E06A-40CE-B22C-D1B8793F81C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79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D30A59A3-D0D5-4685-9DF3-9FBE51A2A8D7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A27259C6-96FA-4357-AEA9-A8F361C2ED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84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90ADCF37-95A8-4487-A04A-0E8708DEF2D1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0964C7DC-CA33-4AA4-882E-77651288B7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51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74B8A8D6-DE92-4700-AEC4-F76587B574CA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DE173668-F22A-41CB-B766-34EB36E801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11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EE5772AF-D736-466B-83B6-796858980C36}" type="datetime1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2B7FE52-4691-4A97-A210-E46ED246B4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44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zhengy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884265" y="4927290"/>
            <a:ext cx="235032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6600" b="1" dirty="0">
                <a:ln w="10541" cmpd="sng">
                  <a:solidFill>
                    <a:srgbClr val="5B9BD5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prstClr val="white"/>
                </a:solidFill>
                <a:latin typeface="Calibri"/>
                <a:ea typeface="宋体" charset="-122"/>
              </a:rPr>
              <a:t>谢谢</a:t>
            </a:r>
            <a:r>
              <a:rPr lang="en-US" altLang="zh-CN" sz="6600" b="1" dirty="0">
                <a:ln w="10541" cmpd="sng">
                  <a:solidFill>
                    <a:srgbClr val="5B9BD5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prstClr val="white"/>
                </a:solidFill>
                <a:latin typeface="Calibri"/>
                <a:ea typeface="宋体" charset="-122"/>
              </a:rPr>
              <a:t> !</a:t>
            </a:r>
            <a:endParaRPr lang="zh-CN" altLang="en-US" sz="6600" b="1" dirty="0">
              <a:ln w="10541" cmpd="sng">
                <a:solidFill>
                  <a:srgbClr val="5B9BD5">
                    <a:shade val="88000"/>
                    <a:satMod val="110000"/>
                  </a:srgbClr>
                </a:solidFill>
                <a:prstDash val="solid"/>
              </a:ln>
              <a:solidFill>
                <a:prstClr val="white"/>
              </a:solidFill>
              <a:latin typeface="Calibri"/>
              <a:ea typeface="宋体" charset="-122"/>
            </a:endParaRPr>
          </a:p>
        </p:txBody>
      </p: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3168650" y="688975"/>
            <a:ext cx="57816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课件说明：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，本课件供教师、学生、读者免费使用；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，本课件采用</a:t>
            </a: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PowerPoint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格式，使用者可以根据需要自行增加、修改、删除（包括本页）；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，在各种场合下使用本课件时（例如在课堂），请说明本课件的来源及配套教材</a:t>
            </a: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物联网导论</a:t>
            </a: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第三版；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，除了本书的作者，本课件的贡献者还包括清华大学杨铮老师，研究生郑月、王常旭、熊曦、钱堃、吴陈沭，香港科技大学研究生周子慕；</a:t>
            </a:r>
            <a:endParaRPr lang="en-US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  <a:defRPr/>
            </a:pP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，欢迎本课件使用者将意见、建议、以及对本课件的改进发送到</a:t>
            </a:r>
            <a:r>
              <a:rPr lang="en-US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iot.textbook@gmail.com</a:t>
            </a: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>
              <a:buFontTx/>
              <a:buNone/>
              <a:defRPr/>
            </a:pPr>
            <a:endParaRPr lang="zh-CN" altLang="en-US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11"/>
          <p:cNvSpPr txBox="1">
            <a:spLocks noChangeArrowheads="1"/>
          </p:cNvSpPr>
          <p:nvPr/>
        </p:nvSpPr>
        <p:spPr bwMode="auto">
          <a:xfrm>
            <a:off x="450850" y="4281488"/>
            <a:ext cx="2717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buFontTx/>
              <a:buNone/>
              <a:defRPr/>
            </a:pP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物联网导论（第三版）</a:t>
            </a:r>
            <a:endParaRPr lang="en-US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  <a:defRPr/>
            </a:pPr>
            <a:r>
              <a:rPr lang="zh-CN" altLang="en-US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刘云浩 编著</a:t>
            </a:r>
          </a:p>
        </p:txBody>
      </p:sp>
      <p:pic>
        <p:nvPicPr>
          <p:cNvPr id="6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2" r="17241"/>
          <a:stretch>
            <a:fillRect/>
          </a:stretch>
        </p:blipFill>
        <p:spPr bwMode="auto">
          <a:xfrm>
            <a:off x="419100" y="688975"/>
            <a:ext cx="2697163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4522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26201486-5497-4331-98D7-82ADB148CFC4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DD726D57-185C-4F58-92B9-9FE466475CA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3505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itchFamily="34" charset="0"/>
              <a:buNone/>
              <a:defRPr sz="1400" b="1" noProof="1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8339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Arial Black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890E11B-87CD-4238-8747-1CDAEDCD34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zh-CN"/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038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zh-CN"/>
            </a:p>
          </p:txBody>
        </p:sp>
        <p:sp>
          <p:nvSpPr>
            <p:cNvPr id="1041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1042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8340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buFont typeface="Arial" pitchFamily="34" charset="0"/>
              <a:buNone/>
              <a:defRPr sz="1200" noProof="1">
                <a:ea typeface="+mn-ea"/>
              </a:defRPr>
            </a:lvl1pPr>
          </a:lstStyle>
          <a:p>
            <a:pPr>
              <a:defRPr/>
            </a:pPr>
            <a:fld id="{1E102AE5-F0D9-4F25-944D-A117D56588C1}" type="datetimeFigureOut">
              <a:rPr lang="zh-CN" altLang="en-US"/>
              <a:pPr>
                <a:defRPr/>
              </a:pPr>
              <a:t>2023/4/12</a:t>
            </a:fld>
            <a:endParaRPr lang="zh-CN" altLang="en-US"/>
          </a:p>
        </p:txBody>
      </p:sp>
      <p:sp>
        <p:nvSpPr>
          <p:cNvPr id="1032" name="Rectangle 18"/>
          <p:cNvSpPr>
            <a:spLocks noChangeArrowheads="1"/>
          </p:cNvSpPr>
          <p:nvPr/>
        </p:nvSpPr>
        <p:spPr bwMode="auto">
          <a:xfrm>
            <a:off x="3635375" y="6165850"/>
            <a:ext cx="36004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3" name="Picture 19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90488"/>
            <a:ext cx="20605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26201486-5497-4331-98D7-82ADB148CFC4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E8D1BA50-55C8-4977-8BE9-0F897E9BAA72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  <p:sldLayoutId id="2147484191" r:id="rId12"/>
    <p:sldLayoutId id="2147484192" r:id="rId13"/>
    <p:sldLayoutId id="2147484193" r:id="rId14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26201486-5497-4331-98D7-82ADB148CFC4}" type="datetime1">
              <a:rPr lang="zh-CN" altLang="en-US"/>
              <a:pPr>
                <a:defRPr/>
              </a:pPr>
              <a:t>2023/4/12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5D8E1414-72C1-4646-9465-A986465E916D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6" r:id="rId13"/>
    <p:sldLayoutId id="2147484207" r:id="rId14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3.wmf"/><Relationship Id="rId3" Type="http://schemas.openxmlformats.org/officeDocument/2006/relationships/image" Target="../media/image26.png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5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2.wmf"/><Relationship Id="rId5" Type="http://schemas.openxmlformats.org/officeDocument/2006/relationships/image" Target="../media/image19.e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21.emf"/><Relationship Id="rId14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r" eaLnBrk="1" hangingPunct="1"/>
            <a:r>
              <a:rPr lang="zh-CN" altLang="en-US"/>
              <a:t>物联网技术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The Internet of Things</a:t>
            </a:r>
            <a:r>
              <a:rPr lang="en-US" altLang="zh-CN" b="1"/>
              <a:t> </a:t>
            </a:r>
            <a:r>
              <a:rPr lang="en-US" altLang="zh-CN"/>
              <a:t>Technology</a:t>
            </a:r>
            <a:endParaRPr lang="zh-CN" altLang="en-US"/>
          </a:p>
        </p:txBody>
      </p:sp>
      <p:pic>
        <p:nvPicPr>
          <p:cNvPr id="33795" name="Picture 23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6165850"/>
            <a:ext cx="20589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7" descr="Z:\newtek\_backgrounds_1.02\Greg\Neon Globe\globe ani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291013"/>
            <a:ext cx="2459037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副标题 4"/>
          <p:cNvSpPr>
            <a:spLocks noGrp="1" noChangeArrowheads="1"/>
          </p:cNvSpPr>
          <p:nvPr>
            <p:ph type="subTitle" idx="1"/>
          </p:nvPr>
        </p:nvSpPr>
        <p:spPr>
          <a:xfrm>
            <a:off x="3159125" y="4868863"/>
            <a:ext cx="5645150" cy="1008062"/>
          </a:xfrm>
        </p:spPr>
        <p:txBody>
          <a:bodyPr/>
          <a:lstStyle/>
          <a:p>
            <a:pPr algn="r" eaLnBrk="1" hangingPunct="1"/>
            <a:r>
              <a:rPr lang="zh-CN" altLang="en-US" sz="4800" b="1"/>
              <a:t>定位技术</a:t>
            </a:r>
            <a:endParaRPr lang="en-US" altLang="zh-CN" sz="480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6E871004-84DA-49A0-9D9F-AB3633629151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/>
              <a:t>GPS</a:t>
            </a:r>
            <a:r>
              <a:rPr kumimoji="1" lang="zh-CN" altLang="en-US" dirty="0"/>
              <a:t>：定位原理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568450"/>
            <a:ext cx="6970713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优点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精度高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全球覆盖，可用于险恶环境</a:t>
            </a:r>
            <a:endParaRPr lang="en-US" altLang="zh-CN"/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</a:pPr>
            <a:endParaRPr lang="zh-CN" altLang="en-US"/>
          </a:p>
          <a:p>
            <a:pPr eaLnBrk="1" hangingPunct="1">
              <a:lnSpc>
                <a:spcPct val="100000"/>
              </a:lnSpc>
            </a:pPr>
            <a:r>
              <a:rPr lang="zh-CN" altLang="en-US"/>
              <a:t>缺点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启动时间长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室内信号差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需要</a:t>
            </a:r>
            <a:r>
              <a:rPr lang="en-US" altLang="zh-CN"/>
              <a:t>GPS</a:t>
            </a:r>
            <a:r>
              <a:rPr lang="zh-CN" altLang="en-US"/>
              <a:t>接收机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4035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5E69DDB-29C1-4A3B-A67B-3930A0D69650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/>
              <a:t>GPS</a:t>
            </a:r>
            <a:r>
              <a:rPr kumimoji="1" lang="zh-CN" altLang="en-US" dirty="0"/>
              <a:t>：主要优缺点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zh-CN" dirty="0"/>
              <a:t>“三步走”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endParaRPr lang="zh-CN" altLang="en-US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北斗一号（中国）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北斗二号（亚太地区、全球）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北斗三号</a:t>
            </a:r>
            <a:r>
              <a:rPr lang="zh-CN" altLang="en-US" dirty="0" smtClean="0"/>
              <a:t>（全球覆盖</a:t>
            </a:r>
            <a:r>
              <a:rPr lang="zh-CN" altLang="en-US" dirty="0"/>
              <a:t>，可用于险恶环境）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</a:pPr>
            <a:endParaRPr lang="zh-CN" altLang="en-US" dirty="0"/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45059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72B461AD-F532-4357-BCD8-282EF95A0379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中国：北斗系统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北斗一号（中国）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第一阶段，</a:t>
            </a:r>
            <a:r>
              <a:rPr lang="en-US" altLang="zh-CN">
                <a:solidFill>
                  <a:srgbClr val="C00000"/>
                </a:solidFill>
              </a:rPr>
              <a:t>2000</a:t>
            </a:r>
            <a:r>
              <a:rPr lang="zh-CN" altLang="en-US"/>
              <a:t>年年底，发射</a:t>
            </a:r>
            <a:r>
              <a:rPr lang="en-US" altLang="zh-CN"/>
              <a:t>2</a:t>
            </a:r>
            <a:r>
              <a:rPr lang="zh-CN" altLang="en-US"/>
              <a:t>颗北斗一号卫星，建成北斗一号系统，向中国提供服务。</a:t>
            </a:r>
            <a:r>
              <a:rPr lang="en-US" altLang="zh-CN"/>
              <a:t>2003</a:t>
            </a:r>
            <a:r>
              <a:rPr lang="zh-CN" altLang="en-US"/>
              <a:t>年</a:t>
            </a:r>
            <a:r>
              <a:rPr lang="en-US" altLang="zh-CN"/>
              <a:t>5</a:t>
            </a:r>
            <a:r>
              <a:rPr lang="zh-CN" altLang="en-US"/>
              <a:t>月</a:t>
            </a:r>
            <a:r>
              <a:rPr lang="en-US" altLang="zh-CN"/>
              <a:t>25</a:t>
            </a:r>
            <a:r>
              <a:rPr lang="zh-CN" altLang="en-US"/>
              <a:t>日，“北斗导航”卫星</a:t>
            </a:r>
            <a:r>
              <a:rPr lang="en-US" altLang="zh-CN"/>
              <a:t>03</a:t>
            </a:r>
            <a:r>
              <a:rPr lang="zh-CN" altLang="en-US"/>
              <a:t>星发射，作为备份星使用。</a:t>
            </a:r>
            <a:r>
              <a:rPr lang="en-US" altLang="zh-CN"/>
              <a:t>2007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月发射的北斗导航试验卫星</a:t>
            </a:r>
            <a:r>
              <a:rPr lang="en-US" altLang="zh-CN"/>
              <a:t>04</a:t>
            </a:r>
            <a:r>
              <a:rPr lang="zh-CN" altLang="en-US"/>
              <a:t>星，是接替</a:t>
            </a:r>
            <a:r>
              <a:rPr lang="en-US" altLang="zh-CN"/>
              <a:t>01</a:t>
            </a:r>
            <a:r>
              <a:rPr lang="zh-CN" altLang="en-US"/>
              <a:t>星继续服务的。也就是说，北斗双星导航定位系统由</a:t>
            </a:r>
            <a:r>
              <a:rPr lang="en-US" altLang="zh-CN"/>
              <a:t>2</a:t>
            </a:r>
            <a:r>
              <a:rPr lang="zh-CN" altLang="en-US"/>
              <a:t>颗静止轨道导航试验卫星和</a:t>
            </a:r>
            <a:r>
              <a:rPr lang="en-US" altLang="zh-CN"/>
              <a:t>1</a:t>
            </a:r>
            <a:r>
              <a:rPr lang="zh-CN" altLang="en-US"/>
              <a:t>颗在轨备份星以及地面控制中心站（有</a:t>
            </a:r>
            <a:r>
              <a:rPr lang="en-US" altLang="zh-CN"/>
              <a:t>2</a:t>
            </a:r>
            <a:r>
              <a:rPr lang="zh-CN" altLang="en-US"/>
              <a:t>副天线）和“北斗”用户终端三部分组成，成功应用于</a:t>
            </a:r>
            <a:r>
              <a:rPr lang="en-US" altLang="zh-CN"/>
              <a:t>2008</a:t>
            </a:r>
            <a:r>
              <a:rPr lang="zh-CN" altLang="en-US"/>
              <a:t>年的四川汶川地震。精度为</a:t>
            </a:r>
            <a:r>
              <a:rPr lang="en-US" altLang="zh-CN">
                <a:solidFill>
                  <a:srgbClr val="C00000"/>
                </a:solidFill>
              </a:rPr>
              <a:t>20</a:t>
            </a:r>
            <a:r>
              <a:rPr lang="zh-CN" altLang="en-US">
                <a:solidFill>
                  <a:srgbClr val="C00000"/>
                </a:solidFill>
              </a:rPr>
              <a:t>～</a:t>
            </a:r>
            <a:r>
              <a:rPr lang="en-US" altLang="zh-CN">
                <a:solidFill>
                  <a:srgbClr val="C00000"/>
                </a:solidFill>
              </a:rPr>
              <a:t>100</a:t>
            </a:r>
            <a:r>
              <a:rPr lang="zh-CN" altLang="en-US">
                <a:solidFill>
                  <a:srgbClr val="C00000"/>
                </a:solidFill>
              </a:rPr>
              <a:t>米</a:t>
            </a:r>
            <a:r>
              <a:rPr lang="zh-CN" altLang="en-US"/>
              <a:t>，与美国和俄罗斯的全球导航卫星尚有较大的差距。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6083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D790320F-9D1C-4174-8593-E9A2E64C4073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中国：北斗系统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/>
              <a:t>北斗二号（亚太地区、全球）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第二阶段，北斗二号工程于</a:t>
            </a:r>
            <a:r>
              <a:rPr lang="en-US" altLang="zh-CN" dirty="0"/>
              <a:t>2004</a:t>
            </a:r>
            <a:r>
              <a:rPr lang="zh-CN" altLang="en-US" dirty="0"/>
              <a:t>年立项，历时</a:t>
            </a:r>
            <a:r>
              <a:rPr lang="en-US" altLang="zh-CN" dirty="0"/>
              <a:t>8</a:t>
            </a:r>
            <a:r>
              <a:rPr lang="zh-CN" altLang="en-US" dirty="0"/>
              <a:t>年完成研制建设，</a:t>
            </a:r>
            <a:r>
              <a:rPr lang="en-US" altLang="zh-CN" dirty="0">
                <a:solidFill>
                  <a:srgbClr val="C00000"/>
                </a:solidFill>
              </a:rPr>
              <a:t>2012</a:t>
            </a:r>
            <a:r>
              <a:rPr lang="zh-CN" altLang="en-US" dirty="0"/>
              <a:t>年建成了由</a:t>
            </a:r>
            <a:r>
              <a:rPr lang="en-US" altLang="zh-CN" dirty="0"/>
              <a:t>14</a:t>
            </a:r>
            <a:r>
              <a:rPr lang="zh-CN" altLang="en-US" dirty="0"/>
              <a:t>颗组网卫星和</a:t>
            </a:r>
            <a:r>
              <a:rPr lang="en-US" altLang="zh-CN" dirty="0"/>
              <a:t>32</a:t>
            </a:r>
            <a:r>
              <a:rPr lang="zh-CN" altLang="en-US" dirty="0"/>
              <a:t>个地面站天地协同组网运行的北斗二号卫星导航系统，向亚太地区提供服务。至</a:t>
            </a:r>
            <a:r>
              <a:rPr lang="en-US" altLang="zh-CN" dirty="0"/>
              <a:t>2019</a:t>
            </a:r>
            <a:r>
              <a:rPr lang="zh-CN" altLang="en-US" dirty="0"/>
              <a:t>年，共发射二十多颗卫星。它并不是北斗一号的简单延伸，克服了“北斗一号”系统存在的缺点，可以提供海、陆、空全方位的导航定位服务，类似于美国的</a:t>
            </a:r>
            <a:r>
              <a:rPr lang="en-US" altLang="zh-CN" dirty="0"/>
              <a:t>GPS</a:t>
            </a:r>
            <a:r>
              <a:rPr lang="zh-CN" altLang="en-US" dirty="0"/>
              <a:t>和欧洲的伽利略定位系统。北斗二号系统建成并投入运行以来，系统总体运行稳定可靠，服务性能满足承诺指标要求，从未发生服务中断，定位精度</a:t>
            </a:r>
            <a:r>
              <a:rPr lang="zh-CN" altLang="en-US" dirty="0">
                <a:solidFill>
                  <a:srgbClr val="C00000"/>
                </a:solidFill>
              </a:rPr>
              <a:t>由</a:t>
            </a:r>
            <a:r>
              <a:rPr lang="en-US" altLang="zh-CN" dirty="0">
                <a:solidFill>
                  <a:srgbClr val="C00000"/>
                </a:solidFill>
              </a:rPr>
              <a:t>10</a:t>
            </a:r>
            <a:r>
              <a:rPr lang="zh-CN" altLang="en-US" dirty="0">
                <a:solidFill>
                  <a:srgbClr val="C00000"/>
                </a:solidFill>
              </a:rPr>
              <a:t>米提升至</a:t>
            </a:r>
            <a:r>
              <a:rPr lang="en-US" altLang="zh-CN" dirty="0">
                <a:solidFill>
                  <a:srgbClr val="C00000"/>
                </a:solidFill>
              </a:rPr>
              <a:t>6</a:t>
            </a:r>
            <a:r>
              <a:rPr lang="zh-CN" altLang="en-US" dirty="0">
                <a:solidFill>
                  <a:srgbClr val="C00000"/>
                </a:solidFill>
              </a:rPr>
              <a:t>米</a:t>
            </a:r>
            <a:r>
              <a:rPr lang="zh-CN" altLang="en-US" dirty="0"/>
              <a:t>。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月前，由北斗二号和北斗三号系统共同提供服务；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月后</a:t>
            </a:r>
            <a:r>
              <a:rPr lang="zh-CN" altLang="en-US" dirty="0" smtClean="0"/>
              <a:t>，以</a:t>
            </a:r>
            <a:r>
              <a:rPr lang="zh-CN" altLang="en-US" dirty="0"/>
              <a:t>北斗三号系统为主提供服务。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47107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4AEF3F4-731A-4E5B-A8D1-F0A9B51C4307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中国：北斗系统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北斗三号（全球）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en-US" altLang="zh-CN"/>
              <a:t>2009</a:t>
            </a:r>
            <a:r>
              <a:rPr lang="zh-CN" altLang="zh-CN"/>
              <a:t>年开始启动，</a:t>
            </a:r>
            <a:r>
              <a:rPr lang="en-US" altLang="zh-CN"/>
              <a:t>2017</a:t>
            </a:r>
            <a:r>
              <a:rPr lang="zh-CN" altLang="zh-CN"/>
              <a:t>年</a:t>
            </a:r>
            <a:r>
              <a:rPr lang="en-US" altLang="zh-CN"/>
              <a:t>11</a:t>
            </a:r>
            <a:r>
              <a:rPr lang="zh-CN" altLang="zh-CN"/>
              <a:t>月实现全球组网卫星的首次发射，计划在</a:t>
            </a:r>
            <a:r>
              <a:rPr lang="en-US" altLang="zh-CN"/>
              <a:t>2020</a:t>
            </a:r>
            <a:r>
              <a:rPr lang="zh-CN" altLang="zh-CN"/>
              <a:t>年前后，发射</a:t>
            </a:r>
            <a:r>
              <a:rPr lang="en-US" altLang="zh-CN"/>
              <a:t>30</a:t>
            </a:r>
            <a:r>
              <a:rPr lang="zh-CN" altLang="zh-CN"/>
              <a:t>余颗北斗三号卫星，建成北斗三号系统，即北斗全球系统，向全球提供服务。</a:t>
            </a:r>
            <a:r>
              <a:rPr lang="en-US" altLang="zh-CN"/>
              <a:t>2020</a:t>
            </a:r>
            <a:r>
              <a:rPr lang="zh-CN" altLang="zh-CN"/>
              <a:t>年</a:t>
            </a:r>
            <a:r>
              <a:rPr lang="en-US" altLang="zh-CN"/>
              <a:t>6</a:t>
            </a:r>
            <a:r>
              <a:rPr lang="zh-CN" altLang="en-US"/>
              <a:t>月，中国第</a:t>
            </a:r>
            <a:r>
              <a:rPr lang="en-US" altLang="zh-CN"/>
              <a:t>55</a:t>
            </a:r>
            <a:r>
              <a:rPr lang="zh-CN" altLang="en-US"/>
              <a:t>颗北斗导航卫星发射成功</a:t>
            </a:r>
            <a:r>
              <a:rPr lang="zh-CN" altLang="zh-CN"/>
              <a:t>。定位精度达到</a:t>
            </a:r>
            <a:r>
              <a:rPr lang="en-US" altLang="zh-CN">
                <a:solidFill>
                  <a:srgbClr val="C00000"/>
                </a:solidFill>
              </a:rPr>
              <a:t>2.5-5</a:t>
            </a:r>
            <a:r>
              <a:rPr lang="zh-CN" altLang="zh-CN">
                <a:solidFill>
                  <a:srgbClr val="C00000"/>
                </a:solidFill>
              </a:rPr>
              <a:t>米</a:t>
            </a:r>
            <a:r>
              <a:rPr lang="zh-CN" altLang="zh-CN"/>
              <a:t>。</a:t>
            </a:r>
            <a:endParaRPr kumimoji="1" lang="zh-CN" altLang="en-US"/>
          </a:p>
        </p:txBody>
      </p:sp>
      <p:sp>
        <p:nvSpPr>
          <p:cNvPr id="48131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E68D3349-71C0-4579-BA19-D30AF93D878F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中国：北斗系统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特点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采用三种轨道卫星组成的混合星座，与其他卫星导航系统相比高轨卫星更多，</a:t>
            </a:r>
            <a:r>
              <a:rPr lang="zh-CN" altLang="en-US">
                <a:solidFill>
                  <a:srgbClr val="C00000"/>
                </a:solidFill>
              </a:rPr>
              <a:t>抗遮挡能力强</a:t>
            </a:r>
            <a:r>
              <a:rPr lang="zh-CN" altLang="en-US"/>
              <a:t>，尤其低纬度地区性能特点更为明显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endParaRPr lang="zh-CN" altLang="en-US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提供</a:t>
            </a:r>
            <a:r>
              <a:rPr lang="zh-CN" altLang="en-US">
                <a:solidFill>
                  <a:srgbClr val="C00000"/>
                </a:solidFill>
              </a:rPr>
              <a:t>多个频点</a:t>
            </a:r>
            <a:r>
              <a:rPr lang="zh-CN" altLang="en-US"/>
              <a:t>的导航信号，能够通过多频信号组合使用等方式提高服务精度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endParaRPr lang="zh-CN" altLang="en-US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融合了导航与</a:t>
            </a:r>
            <a:r>
              <a:rPr lang="zh-CN" altLang="en-US">
                <a:solidFill>
                  <a:srgbClr val="C00000"/>
                </a:solidFill>
              </a:rPr>
              <a:t>通信</a:t>
            </a:r>
            <a:r>
              <a:rPr lang="zh-CN" altLang="en-US"/>
              <a:t>能力，具有实时导航、快速定位、精确授时、位置报告和短报文通信服务五大功能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9155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54A8EB17-7776-443D-AB28-DC7BE650FD07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中国：北斗系统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1790700"/>
            <a:ext cx="34290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/>
              <a:t>GPS</a:t>
            </a:r>
            <a:r>
              <a:rPr lang="zh-CN" altLang="en-US"/>
              <a:t>定位和蜂窝基站定位的结合体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endParaRPr lang="zh-CN" altLang="en-US"/>
          </a:p>
          <a:p>
            <a:pPr eaLnBrk="1" hangingPunct="1">
              <a:lnSpc>
                <a:spcPct val="100000"/>
              </a:lnSpc>
            </a:pPr>
            <a:r>
              <a:rPr lang="zh-CN" altLang="en-US"/>
              <a:t>利用基站定位确定大致范围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endParaRPr lang="zh-CN" altLang="en-US"/>
          </a:p>
          <a:p>
            <a:pPr eaLnBrk="1" hangingPunct="1">
              <a:lnSpc>
                <a:spcPct val="100000"/>
              </a:lnSpc>
            </a:pPr>
            <a:r>
              <a:rPr lang="zh-CN" altLang="en-US"/>
              <a:t>连接网络查询当前位置可见卫星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endParaRPr lang="zh-CN" altLang="en-US"/>
          </a:p>
          <a:p>
            <a:pPr eaLnBrk="1" hangingPunct="1">
              <a:lnSpc>
                <a:spcPct val="100000"/>
              </a:lnSpc>
            </a:pPr>
            <a:r>
              <a:rPr lang="zh-CN" altLang="en-US"/>
              <a:t>大大缩短搜索卫星的时间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0180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4EBB01A8-0525-484D-8627-C7CE0BBFF9B4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/>
              <a:t>A-GPS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Assisted GPS</a:t>
            </a:r>
            <a:r>
              <a:rPr kumimoji="1"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3705225"/>
            <a:ext cx="2674938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最初仅能提供</a:t>
            </a:r>
            <a:r>
              <a:rPr lang="zh-CN" altLang="en-US" u="sng" dirty="0">
                <a:latin typeface="微软雅黑"/>
                <a:ea typeface="微软雅黑"/>
                <a:cs typeface="微软雅黑"/>
              </a:rPr>
              <a:t>位置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和</a:t>
            </a:r>
            <a:r>
              <a:rPr lang="zh-CN" altLang="en-US" u="sng" dirty="0">
                <a:latin typeface="微软雅黑"/>
                <a:ea typeface="微软雅黑"/>
                <a:cs typeface="微软雅黑"/>
              </a:rPr>
              <a:t>周边地图</a:t>
            </a:r>
            <a:endParaRPr lang="en-US" altLang="zh-CN" u="sng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第二代汽车导航系统可根据目的地自动计算“</a:t>
            </a:r>
            <a:r>
              <a:rPr lang="zh-CN" altLang="en-US" u="sng" dirty="0">
                <a:latin typeface="微软雅黑"/>
                <a:ea typeface="微软雅黑"/>
                <a:cs typeface="微软雅黑"/>
              </a:rPr>
              <a:t>最短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”路线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互联网时代，汽车导航可从交管部门取得路况咨询，优化路线，找出“</a:t>
            </a:r>
            <a:r>
              <a:rPr lang="zh-CN" altLang="en-US" u="sng" dirty="0">
                <a:latin typeface="微软雅黑"/>
                <a:ea typeface="微软雅黑"/>
                <a:cs typeface="微软雅黑"/>
              </a:rPr>
              <a:t>最快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”路线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物联网时代，</a:t>
            </a:r>
            <a:r>
              <a:rPr lang="zh-CN" altLang="en-US" u="sng" dirty="0">
                <a:latin typeface="微软雅黑"/>
                <a:ea typeface="微软雅黑"/>
                <a:cs typeface="微软雅黑"/>
              </a:rPr>
              <a:t>感知更透彻</a:t>
            </a:r>
          </a:p>
          <a:p>
            <a:pPr lvl="1" eaLnBrk="1" fontAlgn="auto" hangingPunct="1">
              <a:lnSpc>
                <a:spcPct val="110000"/>
              </a:lnSpc>
              <a:spcAft>
                <a:spcPts val="0"/>
              </a:spcAft>
              <a:buFont typeface="Wingdings" charset="0"/>
              <a:buChar char="ü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综合道路状况，污染指数，天气状况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/>
            </a:r>
            <a:br>
              <a:rPr lang="en-US" altLang="zh-CN" dirty="0">
                <a:latin typeface="微软雅黑"/>
                <a:ea typeface="微软雅黑"/>
                <a:cs typeface="微软雅黑"/>
              </a:rPr>
            </a:br>
            <a:r>
              <a:rPr lang="zh-CN" altLang="en-US" dirty="0">
                <a:latin typeface="微软雅黑"/>
                <a:ea typeface="微软雅黑"/>
                <a:cs typeface="微软雅黑"/>
              </a:rPr>
              <a:t>，加油站的分布，驾驶员的身体状况等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/>
            </a:r>
            <a:br>
              <a:rPr lang="en-US" altLang="zh-CN" dirty="0">
                <a:latin typeface="微软雅黑"/>
                <a:ea typeface="微软雅黑"/>
                <a:cs typeface="微软雅黑"/>
              </a:rPr>
            </a:br>
            <a:r>
              <a:rPr lang="zh-CN" altLang="en-US" dirty="0">
                <a:latin typeface="微软雅黑"/>
                <a:ea typeface="微软雅黑"/>
                <a:cs typeface="微软雅黑"/>
              </a:rPr>
              <a:t>各种因素找出“最佳”路线</a:t>
            </a:r>
          </a:p>
          <a:p>
            <a:pPr lvl="1" eaLnBrk="1" fontAlgn="auto" hangingPunct="1">
              <a:lnSpc>
                <a:spcPct val="110000"/>
              </a:lnSpc>
              <a:spcAft>
                <a:spcPts val="0"/>
              </a:spcAft>
              <a:buFont typeface="Wingdings" charset="0"/>
              <a:buChar char="ü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由“以路为本”转变到“以人为本”</a:t>
            </a:r>
          </a:p>
        </p:txBody>
      </p:sp>
      <p:sp>
        <p:nvSpPr>
          <p:cNvPr id="51204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31B5773B-7E6D-4055-B78E-C2BAEF14EDD1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/>
              <a:t>GPS</a:t>
            </a:r>
            <a:r>
              <a:rPr kumimoji="1" lang="zh-CN" altLang="en-US" dirty="0"/>
              <a:t>典型应用：汽车导航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u="sng" dirty="0"/>
              <a:t>GSM</a:t>
            </a:r>
            <a:r>
              <a:rPr lang="zh-CN" altLang="en-US" u="sng" dirty="0"/>
              <a:t>蜂窝网络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通讯区域被分割成蜂窝小区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每个小区对应一个通讯基站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通讯设备连接小区对应基站进行通讯</a:t>
            </a:r>
          </a:p>
          <a:p>
            <a:pPr eaLnBrk="1" hangingPunct="1">
              <a:lnSpc>
                <a:spcPct val="100000"/>
              </a:lnSpc>
            </a:pPr>
            <a:endParaRPr lang="zh-CN" altLang="en-US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利用</a:t>
            </a:r>
            <a:r>
              <a:rPr lang="zh-CN" altLang="en-US" u="sng" dirty="0"/>
              <a:t>基站位置已知</a:t>
            </a:r>
            <a:r>
              <a:rPr lang="zh-CN" altLang="en-US" dirty="0"/>
              <a:t>的</a:t>
            </a:r>
            <a:r>
              <a:rPr lang="zh-CN" altLang="en-US" dirty="0" smtClean="0"/>
              <a:t>条件，</a:t>
            </a:r>
            <a:endParaRPr lang="en-US" altLang="zh-CN" dirty="0" smtClean="0"/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可</a:t>
            </a:r>
            <a:r>
              <a:rPr lang="zh-CN" altLang="en-US" dirty="0"/>
              <a:t>对通讯设备进行定位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52227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23B6D2CA-4D70-4238-A191-DFD168D85580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19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 smtClean="0"/>
              <a:t>二、蜂窝</a:t>
            </a:r>
            <a:r>
              <a:rPr kumimoji="1" lang="zh-CN" altLang="en-US" dirty="0"/>
              <a:t>基站定位</a:t>
            </a:r>
          </a:p>
        </p:txBody>
      </p:sp>
      <p:pic>
        <p:nvPicPr>
          <p:cNvPr id="5222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1" b="2345"/>
          <a:stretch>
            <a:fillRect/>
          </a:stretch>
        </p:blipFill>
        <p:spPr bwMode="auto">
          <a:xfrm>
            <a:off x="5086350" y="3449638"/>
            <a:ext cx="29400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前一章对常见的自动识别方法和技术做了介绍，包括：光学符号识别技术、语音识别技术、生物计量识别技术、条形码技术、</a:t>
            </a:r>
            <a:r>
              <a:rPr lang="en-US" altLang="zh-CN" dirty="0"/>
              <a:t>IC</a:t>
            </a:r>
            <a:r>
              <a:rPr lang="zh-CN" altLang="en-US" dirty="0"/>
              <a:t>卡技术和</a:t>
            </a:r>
            <a:r>
              <a:rPr lang="en-US" altLang="zh-CN" dirty="0"/>
              <a:t>RFID</a:t>
            </a:r>
            <a:r>
              <a:rPr lang="zh-CN" altLang="en-US" dirty="0"/>
              <a:t>射频技术</a:t>
            </a:r>
            <a:endParaRPr lang="en-US" altLang="zh-CN" dirty="0"/>
          </a:p>
          <a:p>
            <a:pPr eaLnBrk="1" hangingPunct="1"/>
            <a:endParaRPr lang="en-US" altLang="zh-CN" u="sng" dirty="0"/>
          </a:p>
          <a:p>
            <a:pPr eaLnBrk="1" hangingPunct="1"/>
            <a:r>
              <a:rPr lang="zh-CN" altLang="en-US"/>
              <a:t>重点</a:t>
            </a:r>
            <a:r>
              <a:rPr lang="zh-CN" altLang="en-US" dirty="0"/>
              <a:t>讲述了</a:t>
            </a:r>
            <a:r>
              <a:rPr lang="en-US" altLang="zh-CN" dirty="0"/>
              <a:t>RFID</a:t>
            </a:r>
            <a:r>
              <a:rPr lang="zh-CN" altLang="en-US" dirty="0"/>
              <a:t>技术，包括</a:t>
            </a:r>
            <a:r>
              <a:rPr lang="en-US" altLang="zh-CN" dirty="0"/>
              <a:t>RFID</a:t>
            </a:r>
            <a:r>
              <a:rPr lang="zh-CN" altLang="en-US" dirty="0"/>
              <a:t>历史和现状、</a:t>
            </a:r>
            <a:r>
              <a:rPr lang="en-US" altLang="zh-CN" dirty="0"/>
              <a:t>RFID</a:t>
            </a:r>
            <a:r>
              <a:rPr lang="zh-CN" altLang="en-US" dirty="0"/>
              <a:t>技术剖析和</a:t>
            </a:r>
            <a:r>
              <a:rPr lang="en-US" altLang="zh-CN" dirty="0"/>
              <a:t>RFID</a:t>
            </a:r>
            <a:r>
              <a:rPr lang="zh-CN" altLang="en-US" dirty="0"/>
              <a:t>在物联网中的应用。</a:t>
            </a:r>
            <a:endParaRPr lang="en-US" altLang="zh-CN" dirty="0"/>
          </a:p>
          <a:p>
            <a:pPr eaLnBrk="1" hangingPunct="1"/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4819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90AEC256-FDBE-4388-92DB-0CBBA314B0FD}" type="slidenum">
              <a:rPr lang="zh-CN" altLang="en-US" sz="1200" smtClean="0">
                <a:solidFill>
                  <a:srgbClr val="898989"/>
                </a:solidFill>
              </a:rPr>
              <a:pPr eaLnBrk="1" hangingPunct="1"/>
              <a:t>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内容回顾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dirty="0"/>
              <a:t>COO</a:t>
            </a:r>
            <a:r>
              <a:rPr lang="zh-CN" altLang="en-US" dirty="0"/>
              <a:t>定位（</a:t>
            </a:r>
            <a:r>
              <a:rPr lang="en-US" altLang="zh-CN" dirty="0"/>
              <a:t>Cell of Origin</a:t>
            </a:r>
            <a:r>
              <a:rPr lang="zh-CN" altLang="en-US" dirty="0"/>
              <a:t>）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将移动设备所属基站的位置视为移动设备的位置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精度直接取决于基站覆盖的范围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基站分布疏松地区，一个基站覆盖范围半径可达数公里，误差巨大</a:t>
            </a:r>
          </a:p>
          <a:p>
            <a:pPr eaLnBrk="1" hangingPunct="1">
              <a:lnSpc>
                <a:spcPct val="100000"/>
              </a:lnSpc>
            </a:pP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优点：简单、快速，适用紧急情况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53251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84FD5D11-24A7-4221-B3BE-F2217B43CACB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单基站定位法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/>
              <a:t>ToA/TDoA</a:t>
            </a:r>
            <a:r>
              <a:rPr lang="zh-CN" altLang="en-US"/>
              <a:t>定位法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测量无线信号传播时间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需要三个基站才能定位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稀疏地区可能只能收到两个基站的信号，不适用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/>
              <a:t>AoA</a:t>
            </a:r>
            <a:r>
              <a:rPr lang="zh-CN" altLang="en-US"/>
              <a:t>定位法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测量无线信号传播方向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需要两个基站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4275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B9EFF467-28DB-418A-9062-B159CF6DE781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多基站定位法</a:t>
            </a:r>
          </a:p>
        </p:txBody>
      </p:sp>
      <p:pic>
        <p:nvPicPr>
          <p:cNvPr id="5427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471988"/>
            <a:ext cx="48006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/>
              <a:t>优点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不需要</a:t>
            </a:r>
            <a:r>
              <a:rPr lang="en-US" altLang="zh-CN" dirty="0"/>
              <a:t>GPS</a:t>
            </a:r>
            <a:r>
              <a:rPr lang="zh-CN" altLang="en-US" dirty="0"/>
              <a:t>接收机，可通讯即可定位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启动速度快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信号穿透能力强，室内亦可接收到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</a:pPr>
            <a:endParaRPr lang="zh-CN" altLang="en-US" sz="2400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缺点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定位精度相对较低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基站需要有专门硬件，造价昂贵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55299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698F5C92-01C1-4B40-B406-4F3BBF2A1489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蜂窝基站定位：主要优缺点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美国</a:t>
            </a:r>
            <a:r>
              <a:rPr lang="en-US" altLang="zh-CN"/>
              <a:t>E-911</a:t>
            </a:r>
            <a:r>
              <a:rPr lang="zh-CN" altLang="en-US"/>
              <a:t>系统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拨打报警电话时，根据基站定位出手机位置，自动接到最近警局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综合了各种定位技术，包括</a:t>
            </a:r>
            <a:r>
              <a:rPr lang="en-US" altLang="zh-CN"/>
              <a:t>ToA</a:t>
            </a:r>
            <a:r>
              <a:rPr lang="zh-CN" altLang="en-US"/>
              <a:t>，</a:t>
            </a:r>
            <a:r>
              <a:rPr lang="en-US" altLang="zh-CN"/>
              <a:t>TDoA</a:t>
            </a:r>
            <a:r>
              <a:rPr lang="zh-CN" altLang="en-US"/>
              <a:t>，</a:t>
            </a:r>
            <a:r>
              <a:rPr lang="en-US" altLang="zh-CN"/>
              <a:t>AoA</a:t>
            </a:r>
            <a:r>
              <a:rPr lang="zh-CN" altLang="en-US"/>
              <a:t>，</a:t>
            </a:r>
            <a:r>
              <a:rPr lang="en-US" altLang="zh-CN"/>
              <a:t>RSS</a:t>
            </a:r>
            <a:r>
              <a:rPr lang="zh-CN" altLang="en-US"/>
              <a:t>，</a:t>
            </a:r>
            <a:r>
              <a:rPr lang="en-US" altLang="zh-CN"/>
              <a:t>A-GPS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使用时尝试各种定位方法，择优而用</a:t>
            </a:r>
          </a:p>
        </p:txBody>
      </p:sp>
      <p:sp>
        <p:nvSpPr>
          <p:cNvPr id="56323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706C18D-95AD-440C-9169-A3DECBCA3804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典型应用：紧急电话定位</a:t>
            </a:r>
          </a:p>
        </p:txBody>
      </p:sp>
      <p:pic>
        <p:nvPicPr>
          <p:cNvPr id="5632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4076700"/>
            <a:ext cx="396081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室内环境的复杂性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多径效应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原因：障碍物反射电磁波，反射波和原始波在接收端混叠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室内障碍物众多，多径效应明显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Wingdings" charset="0"/>
              <a:buChar char="ü"/>
              <a:defRPr/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对电磁波的阻碍作用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长波信号（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GPS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）传播能力强，穿透能力弱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室内应选用短波信号来进行定位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7347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0C5F1B72-BC9F-4682-8ECF-D9B9DBE84D6D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 smtClean="0"/>
              <a:t>三、室内</a:t>
            </a:r>
            <a:r>
              <a:rPr kumimoji="1" lang="zh-CN" altLang="en-US" dirty="0"/>
              <a:t>精确定位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利用已有设备与网络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en-US" altLang="zh-CN"/>
              <a:t>Wi-Fi</a:t>
            </a:r>
            <a:r>
              <a:rPr lang="zh-CN" altLang="en-US"/>
              <a:t>，</a:t>
            </a:r>
            <a:r>
              <a:rPr lang="en-US" altLang="zh-CN"/>
              <a:t>ZigBee</a:t>
            </a:r>
            <a:r>
              <a:rPr lang="zh-CN" altLang="en-US"/>
              <a:t>，蓝牙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部署方便、成本低、精度有限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/>
              <a:t>利用专门设备与网络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红外线、超声波、</a:t>
            </a:r>
            <a:r>
              <a:rPr lang="en-US" altLang="zh-CN"/>
              <a:t>RFID</a:t>
            </a:r>
            <a:r>
              <a:rPr lang="zh-CN" altLang="en-US"/>
              <a:t>、超宽带</a:t>
            </a:r>
            <a:r>
              <a:rPr lang="en-US" altLang="zh-CN"/>
              <a:t>(UWB)</a:t>
            </a:r>
            <a:r>
              <a:rPr lang="zh-CN" altLang="en-US"/>
              <a:t>等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精度高、部署成本高</a:t>
            </a:r>
            <a:endParaRPr lang="en-US" altLang="zh-CN"/>
          </a:p>
          <a:p>
            <a:pPr eaLnBrk="1" hangingPunct="1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8371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ECE2BE4C-29E2-4E67-ADEB-F7169E4B2DCF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室内精确定位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无线</a:t>
            </a:r>
            <a:r>
              <a:rPr lang="en-US" altLang="zh-CN"/>
              <a:t>AP</a:t>
            </a:r>
            <a:r>
              <a:rPr lang="zh-CN" altLang="en-US"/>
              <a:t>定位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利用可见</a:t>
            </a:r>
            <a:r>
              <a:rPr lang="en-US" altLang="zh-CN"/>
              <a:t>Wi-Fi</a:t>
            </a:r>
            <a:r>
              <a:rPr lang="zh-CN" altLang="en-US"/>
              <a:t>接入点来定位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在大城市中，无线</a:t>
            </a:r>
            <a:r>
              <a:rPr lang="en-US" altLang="zh-CN"/>
              <a:t>AP</a:t>
            </a:r>
            <a:r>
              <a:rPr lang="zh-CN" altLang="en-US"/>
              <a:t>数目多，定位非常精确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在智能手机中成熟应用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9395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84AAD8A4-96FE-4DBA-B4BC-9D65D539FABD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室内精确定位</a:t>
            </a:r>
            <a:r>
              <a:rPr kumimoji="1" lang="en-US" altLang="zh-CN" dirty="0"/>
              <a:t>-</a:t>
            </a:r>
            <a:br>
              <a:rPr kumimoji="1" lang="en-US" altLang="zh-CN" dirty="0"/>
            </a:br>
            <a:r>
              <a:rPr kumimoji="1" lang="en-US" altLang="zh-CN" dirty="0"/>
              <a:t>			Wi-Fi</a:t>
            </a:r>
            <a:r>
              <a:rPr kumimoji="1" lang="zh-CN" altLang="en-US" dirty="0"/>
              <a:t>定位</a:t>
            </a:r>
          </a:p>
        </p:txBody>
      </p:sp>
      <p:pic>
        <p:nvPicPr>
          <p:cNvPr id="5939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3640138"/>
            <a:ext cx="4249737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/>
              <a:t>建立</a:t>
            </a:r>
            <a:r>
              <a:rPr lang="en-US" altLang="zh-CN" dirty="0"/>
              <a:t>AP</a:t>
            </a:r>
            <a:r>
              <a:rPr lang="zh-CN" altLang="en-US" dirty="0"/>
              <a:t>位置数据库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现场勘测（</a:t>
            </a:r>
            <a:r>
              <a:rPr lang="en-US" altLang="zh-CN" dirty="0"/>
              <a:t>war-driving</a:t>
            </a:r>
            <a:r>
              <a:rPr lang="zh-CN" altLang="en-US" dirty="0"/>
              <a:t>）：通过装载了</a:t>
            </a:r>
            <a:r>
              <a:rPr lang="en-US" altLang="zh-CN" dirty="0"/>
              <a:t>GPS</a:t>
            </a:r>
            <a:r>
              <a:rPr lang="zh-CN" altLang="en-US" dirty="0"/>
              <a:t>和</a:t>
            </a:r>
            <a:r>
              <a:rPr lang="en-US" altLang="zh-CN" dirty="0" err="1"/>
              <a:t>WiFi</a:t>
            </a:r>
            <a:r>
              <a:rPr lang="zh-CN" altLang="en-US" dirty="0"/>
              <a:t>终端的小车四处搜集（方法与</a:t>
            </a:r>
            <a:r>
              <a:rPr lang="en-US" altLang="zh-CN" dirty="0" err="1"/>
              <a:t>google</a:t>
            </a:r>
            <a:r>
              <a:rPr lang="zh-CN" altLang="en-US" dirty="0"/>
              <a:t>的“街景</a:t>
            </a:r>
            <a:r>
              <a:rPr lang="en-US" altLang="zh-CN" dirty="0"/>
              <a:t>street view</a:t>
            </a:r>
            <a:r>
              <a:rPr lang="zh-CN" altLang="en-US" dirty="0"/>
              <a:t>”类似）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用户主动提交</a:t>
            </a:r>
            <a:r>
              <a:rPr lang="en-US" altLang="zh-CN" dirty="0"/>
              <a:t>AP</a:t>
            </a:r>
            <a:r>
              <a:rPr lang="zh-CN" altLang="en-US" dirty="0"/>
              <a:t>信息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定位精度</a:t>
            </a:r>
            <a:r>
              <a:rPr lang="en-US" altLang="zh-CN" dirty="0"/>
              <a:t>10</a:t>
            </a:r>
            <a:r>
              <a:rPr lang="zh-CN" altLang="en-US" dirty="0"/>
              <a:t>米，响应时间</a:t>
            </a:r>
            <a:r>
              <a:rPr lang="en-US" altLang="zh-CN" dirty="0"/>
              <a:t>1</a:t>
            </a:r>
            <a:r>
              <a:rPr lang="zh-CN" altLang="en-US" dirty="0"/>
              <a:t>秒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提供专门的开发</a:t>
            </a:r>
            <a:r>
              <a:rPr lang="en-US" altLang="zh-CN" dirty="0"/>
              <a:t>SDK</a:t>
            </a:r>
            <a:endParaRPr lang="zh-CN" altLang="en-US" dirty="0"/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60419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0B607A47-B9F6-421D-8D4E-AFD7415B5908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6294438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典型</a:t>
            </a:r>
            <a:r>
              <a:rPr kumimoji="1" lang="en-US" altLang="zh-CN" dirty="0"/>
              <a:t>Wi-Fi</a:t>
            </a:r>
            <a:r>
              <a:rPr kumimoji="1" lang="zh-CN" altLang="en-US" dirty="0"/>
              <a:t>定位系统：</a:t>
            </a:r>
            <a:r>
              <a:rPr kumimoji="1" lang="en-US" altLang="zh-CN" dirty="0"/>
              <a:t>						Skyhook</a:t>
            </a:r>
            <a:endParaRPr kumimoji="1" lang="zh-CN" altLang="en-US" dirty="0"/>
          </a:p>
        </p:txBody>
      </p:sp>
      <p:pic>
        <p:nvPicPr>
          <p:cNvPr id="60421" name="Picture 4" descr="http://farm6.staticflickr.com/5122/5264284360_6fc39f8c5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38" y="3830638"/>
            <a:ext cx="3144837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rgbClr val="0D0D0D"/>
                </a:solidFill>
              </a:rPr>
              <a:t>基于位置的服务</a:t>
            </a:r>
            <a:endParaRPr kumimoji="1" lang="en-US" altLang="zh-CN" dirty="0">
              <a:solidFill>
                <a:srgbClr val="0D0D0D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定位系统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srgbClr val="C00000"/>
                </a:solidFill>
              </a:rPr>
              <a:t>定位方法</a:t>
            </a:r>
            <a:endParaRPr kumimoji="1" lang="en-US" altLang="zh-CN" sz="2800" dirty="0">
              <a:solidFill>
                <a:srgbClr val="C00000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物联网环境下定位技术的新挑战和发展前景</a:t>
            </a:r>
            <a:endParaRPr kumimoji="1" lang="zh-CN" altLang="en-US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zh-CN" altLang="en-US" dirty="0"/>
          </a:p>
        </p:txBody>
      </p:sp>
      <p:sp>
        <p:nvSpPr>
          <p:cNvPr id="61443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12C0C0D6-6EA6-4CE9-A57F-1FAE3A3BA4AD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本章内容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/>
              <a:t>定位的关键：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有一个或多个已知坐标的参考点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测量待定物体与已知参考点的空间关系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两个步骤：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测量物理量→根据物理量确定目标位置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常见定位方法：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基于距离（时间）的定位（</a:t>
            </a:r>
            <a:r>
              <a:rPr lang="en-US" altLang="zh-CN" dirty="0"/>
              <a:t>Time of Arrival, </a:t>
            </a:r>
            <a:r>
              <a:rPr lang="en-US" altLang="zh-CN" dirty="0" err="1"/>
              <a:t>ToA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基于距离（时间）差的定位（</a:t>
            </a:r>
            <a:r>
              <a:rPr lang="en-US" altLang="zh-CN" dirty="0"/>
              <a:t>Time Difference of Arrival, </a:t>
            </a:r>
            <a:r>
              <a:rPr lang="en-US" altLang="zh-CN" dirty="0" err="1"/>
              <a:t>TDoA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基于信号特征的定位（</a:t>
            </a:r>
            <a:r>
              <a:rPr lang="en-US" altLang="zh-CN" dirty="0"/>
              <a:t>Received Signal Strength, RSS</a:t>
            </a:r>
            <a:r>
              <a:rPr lang="zh-CN" altLang="en-US" dirty="0"/>
              <a:t>）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62467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B8D99DA2-85F6-4CA1-A940-07C7C708FE39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定位方法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srgbClr val="C00000"/>
                </a:solidFill>
              </a:rPr>
              <a:t>基于位置的服务</a:t>
            </a:r>
            <a:endParaRPr kumimoji="1" lang="en-US" altLang="zh-CN" sz="2800" dirty="0">
              <a:solidFill>
                <a:srgbClr val="C00000"/>
              </a:solidFill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定位系统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定位方法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物联网环境下定位技术的新挑战和发展前景</a:t>
            </a:r>
          </a:p>
        </p:txBody>
      </p:sp>
      <p:sp>
        <p:nvSpPr>
          <p:cNvPr id="35843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E9766877-987C-442B-AF38-A04B3CDC748F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本章内容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/>
              <a:t>距离测量方法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距离</a:t>
            </a:r>
            <a:r>
              <a:rPr lang="en-US" altLang="zh-CN" dirty="0"/>
              <a:t>d = </a:t>
            </a:r>
            <a:r>
              <a:rPr lang="zh-CN" altLang="en-US" dirty="0"/>
              <a:t>波速</a:t>
            </a:r>
            <a:r>
              <a:rPr lang="en-US" altLang="zh-CN" dirty="0"/>
              <a:t>v * </a:t>
            </a:r>
            <a:r>
              <a:rPr lang="zh-CN" altLang="en-US" dirty="0"/>
              <a:t>传播时间</a:t>
            </a:r>
            <a:r>
              <a:rPr lang="en-US" altLang="zh-CN" dirty="0" err="1"/>
              <a:t>Δt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传播时间</a:t>
            </a:r>
            <a:r>
              <a:rPr lang="en-US" altLang="zh-CN" dirty="0" err="1"/>
              <a:t>Δt</a:t>
            </a:r>
            <a:r>
              <a:rPr lang="en-US" altLang="zh-CN" dirty="0"/>
              <a:t> = </a:t>
            </a:r>
            <a:r>
              <a:rPr lang="zh-CN" altLang="en-US" dirty="0"/>
              <a:t>收到时刻</a:t>
            </a:r>
            <a:r>
              <a:rPr lang="en-US" altLang="zh-CN" dirty="0"/>
              <a:t>t – </a:t>
            </a:r>
            <a:r>
              <a:rPr lang="zh-CN" altLang="en-US" dirty="0"/>
              <a:t>发出时刻</a:t>
            </a:r>
            <a:r>
              <a:rPr lang="en-US" altLang="zh-CN" dirty="0" smtClean="0"/>
              <a:t>t0</a:t>
            </a:r>
            <a:endParaRPr lang="en-US" altLang="zh-CN" sz="2400" dirty="0" smtClean="0"/>
          </a:p>
          <a:p>
            <a:pPr lvl="1" eaLnBrk="1" hangingPunct="1">
              <a:lnSpc>
                <a:spcPct val="100000"/>
              </a:lnSpc>
            </a:pPr>
            <a:endParaRPr lang="en-US" altLang="zh-CN" sz="2400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问题：接收端如何得知</a:t>
            </a:r>
            <a:r>
              <a:rPr lang="en-US" altLang="zh-CN" dirty="0"/>
              <a:t>t0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方法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：利用波速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差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：测量波的往返时间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63491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111BA4A5-4066-4361-8108-8BBEBAFB0004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 smtClean="0"/>
              <a:t>一、基于</a:t>
            </a:r>
            <a:r>
              <a:rPr kumimoji="1" lang="zh-CN" altLang="en-US" dirty="0"/>
              <a:t>距离的定位（</a:t>
            </a:r>
            <a:r>
              <a:rPr kumimoji="1" lang="en-US" altLang="zh-CN" dirty="0" err="1"/>
              <a:t>ToA</a:t>
            </a:r>
            <a:r>
              <a:rPr kumimoji="1"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位置计算方法</a:t>
            </a:r>
            <a:r>
              <a:rPr lang="zh-CN" altLang="zh-CN"/>
              <a:t>：</a:t>
            </a:r>
            <a:r>
              <a:rPr lang="zh-CN" altLang="en-US"/>
              <a:t>多边测量（也称多点测量）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平面上定位，取三个参考点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以每个参考点为圆心，到该参考点的距离为半径画圆，目标必在圆上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平面上三个圆交于一点</a:t>
            </a:r>
            <a:endParaRPr lang="en-US" altLang="zh-CN"/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实际中取用超过三个参考点，用</a:t>
            </a:r>
            <a:r>
              <a:rPr lang="zh-CN" altLang="en-US" u="sng"/>
              <a:t>最小二乘法</a:t>
            </a:r>
            <a:r>
              <a:rPr lang="zh-CN" altLang="en-US"/>
              <a:t>减少误差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6563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5AD939C-13A9-4C98-BE2E-C67EFC790474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基于距离的定位（</a:t>
            </a:r>
            <a:r>
              <a:rPr kumimoji="1" lang="en-US" altLang="zh-CN" dirty="0" err="1"/>
              <a:t>ToA</a:t>
            </a:r>
            <a:r>
              <a:rPr kumimoji="1" lang="zh-CN" altLang="en-US" dirty="0"/>
              <a:t>）</a:t>
            </a:r>
          </a:p>
        </p:txBody>
      </p:sp>
      <p:sp>
        <p:nvSpPr>
          <p:cNvPr id="66565" name="Rectangle 2"/>
          <p:cNvSpPr>
            <a:spLocks noChangeArrowheads="1"/>
          </p:cNvSpPr>
          <p:nvPr/>
        </p:nvSpPr>
        <p:spPr bwMode="auto">
          <a:xfrm>
            <a:off x="1501775" y="4613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 sz="180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66566" name="对象 5"/>
          <p:cNvGraphicFramePr>
            <a:graphicFrameLocks noChangeAspect="1"/>
          </p:cNvGraphicFramePr>
          <p:nvPr/>
        </p:nvGraphicFramePr>
        <p:xfrm>
          <a:off x="1814513" y="4889500"/>
          <a:ext cx="20097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3" r:id="rId3" imgW="1594714" imgH="802538" progId="Visio.Drawing.11">
                  <p:embed/>
                </p:oleObj>
              </mc:Choice>
              <mc:Fallback>
                <p:oleObj r:id="rId3" imgW="1594714" imgH="802538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4889500"/>
                        <a:ext cx="200977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 sz="180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66568" name="对象 7"/>
          <p:cNvGraphicFramePr>
            <a:graphicFrameLocks noChangeAspect="1"/>
          </p:cNvGraphicFramePr>
          <p:nvPr/>
        </p:nvGraphicFramePr>
        <p:xfrm>
          <a:off x="4779963" y="4251325"/>
          <a:ext cx="246697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4" r:id="rId5" imgW="2140610" imgH="1798625" progId="Visio.Drawing.11">
                  <p:embed/>
                </p:oleObj>
              </mc:Choice>
              <mc:Fallback>
                <p:oleObj r:id="rId5" imgW="2140610" imgH="1798625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963" y="4251325"/>
                        <a:ext cx="246697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微软雅黑"/>
                <a:ea typeface="微软雅黑"/>
                <a:cs typeface="微软雅黑"/>
              </a:rPr>
              <a:t>ToA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的局限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需要参考点和测量目标时钟同步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457200" lvl="1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微软雅黑"/>
                <a:ea typeface="微软雅黑"/>
                <a:cs typeface="微软雅黑"/>
              </a:rPr>
              <a:t>TDoA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不需要参考点和测量目标时钟同步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参考点之间仍然需要时钟同步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7587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9B2004A9-8F65-4578-9B6F-18DD9F5DDF00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3547" y="304800"/>
            <a:ext cx="6879803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 smtClean="0"/>
              <a:t>二、基于</a:t>
            </a:r>
            <a:r>
              <a:rPr kumimoji="1" lang="zh-CN" altLang="en-US" dirty="0"/>
              <a:t>距离差的定位（</a:t>
            </a:r>
            <a:r>
              <a:rPr kumimoji="1" lang="en-US" altLang="zh-CN" dirty="0" err="1"/>
              <a:t>TDoA</a:t>
            </a:r>
            <a:r>
              <a:rPr kumimoji="1"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2414588"/>
            <a:ext cx="348615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626"/>
          <p:cNvSpPr>
            <a:spLocks noChangeArrowheads="1"/>
          </p:cNvSpPr>
          <p:nvPr/>
        </p:nvSpPr>
        <p:spPr bwMode="auto">
          <a:xfrm flipV="1">
            <a:off x="5133975" y="2625725"/>
            <a:ext cx="8823325" cy="5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FontTx/>
              <a:buNone/>
            </a:pPr>
            <a:endParaRPr lang="zh-CN" altLang="en-US" sz="18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3492" name="内容占位符 1"/>
          <p:cNvSpPr>
            <a:spLocks noGrp="1"/>
          </p:cNvSpPr>
          <p:nvPr>
            <p:ph idx="1"/>
          </p:nvPr>
        </p:nvSpPr>
        <p:spPr>
          <a:xfrm>
            <a:off x="592138" y="1493838"/>
            <a:ext cx="7886700" cy="435133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/>
              <a:t>距离差测距方法</a:t>
            </a:r>
            <a:endParaRPr lang="en-US" altLang="zh-CN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/>
              <a:t>测量目标广播信号</a:t>
            </a:r>
            <a:endParaRPr lang="en-US" altLang="zh-CN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参考点 </a:t>
            </a:r>
            <a:r>
              <a:rPr lang="en-US" altLang="zh-CN" dirty="0" smtClean="0"/>
              <a:t>i</a:t>
            </a:r>
            <a:r>
              <a:rPr lang="zh-CN" altLang="en-US" dirty="0"/>
              <a:t>，</a:t>
            </a:r>
            <a:r>
              <a:rPr lang="en-US" altLang="zh-CN" dirty="0" smtClean="0"/>
              <a:t>j</a:t>
            </a:r>
            <a:r>
              <a:rPr lang="zh-CN" altLang="en-US" dirty="0" smtClean="0"/>
              <a:t>， 分别</a:t>
            </a:r>
            <a:r>
              <a:rPr lang="zh-CN" altLang="en-US" dirty="0"/>
              <a:t>记录信号接收到的</a:t>
            </a:r>
            <a:r>
              <a:rPr lang="zh-CN" altLang="en-US" dirty="0" smtClean="0"/>
              <a:t>时刻   ，</a:t>
            </a:r>
            <a:endParaRPr lang="en-US" altLang="zh-CN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/>
              <a:t>测量目标到</a:t>
            </a:r>
            <a:r>
              <a:rPr lang="en-US" altLang="zh-CN" dirty="0"/>
              <a:t>i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的距离差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/>
              <a:t>位置计算方法</a:t>
            </a:r>
            <a:endParaRPr lang="en-US" altLang="zh-CN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/>
              <a:t>至少两组数据联立方程求解</a:t>
            </a:r>
            <a:endParaRPr lang="en-US" altLang="zh-CN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/>
              <a:t>实际采用多组数据最小二乘法求解</a:t>
            </a:r>
            <a:endParaRPr lang="en-US" altLang="zh-CN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/>
              <a:t>每次测量结果</a:t>
            </a:r>
            <a:endParaRPr lang="en-US" altLang="zh-CN" dirty="0"/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 dirty="0"/>
              <a:t>参考点坐标</a:t>
            </a:r>
            <a:endParaRPr lang="en-US" altLang="zh-CN" dirty="0"/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 dirty="0"/>
              <a:t>到参考点的距离</a:t>
            </a:r>
            <a:endParaRPr lang="en-US" altLang="zh-CN" dirty="0"/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 dirty="0"/>
              <a:t>构建方程：</a:t>
            </a:r>
            <a:endParaRPr lang="en-US" altLang="zh-CN" dirty="0"/>
          </a:p>
          <a:p>
            <a:pPr lvl="1" eaLnBrk="1" hangingPunct="1">
              <a:lnSpc>
                <a:spcPct val="120000"/>
              </a:lnSpc>
              <a:defRPr/>
            </a:pPr>
            <a:endParaRPr lang="en-US" altLang="zh-CN" sz="2400" dirty="0"/>
          </a:p>
          <a:p>
            <a:pPr lvl="1" eaLnBrk="1" hangingPunct="1">
              <a:lnSpc>
                <a:spcPct val="120000"/>
              </a:lnSpc>
              <a:defRPr/>
            </a:pPr>
            <a:endParaRPr lang="en-US" altLang="zh-CN" sz="2400" dirty="0"/>
          </a:p>
          <a:p>
            <a:pPr lvl="1" eaLnBrk="1" hangingPunct="1">
              <a:lnSpc>
                <a:spcPct val="120000"/>
              </a:lnSpc>
              <a:defRPr/>
            </a:pPr>
            <a:endParaRPr lang="en-US" altLang="zh-CN" sz="2400" dirty="0"/>
          </a:p>
          <a:p>
            <a:pPr eaLnBrk="1" hangingPunct="1">
              <a:lnSpc>
                <a:spcPct val="120000"/>
              </a:lnSpc>
              <a:defRPr/>
            </a:pPr>
            <a:endParaRPr kumimoji="1" lang="zh-CN" altLang="en-US" dirty="0"/>
          </a:p>
        </p:txBody>
      </p:sp>
      <p:sp>
        <p:nvSpPr>
          <p:cNvPr id="68613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22BAA6C6-CC5D-4C1F-8797-6FD64E70A70F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基于距离差的定位（</a:t>
            </a:r>
            <a:r>
              <a:rPr kumimoji="1" lang="en-US" altLang="zh-CN" dirty="0" err="1"/>
              <a:t>TDoA</a:t>
            </a:r>
            <a:r>
              <a:rPr kumimoji="1" lang="zh-CN" altLang="en-US" dirty="0"/>
              <a:t>）</a:t>
            </a:r>
          </a:p>
        </p:txBody>
      </p:sp>
      <p:graphicFrame>
        <p:nvGraphicFramePr>
          <p:cNvPr id="686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029891"/>
              </p:ext>
            </p:extLst>
          </p:nvPr>
        </p:nvGraphicFramePr>
        <p:xfrm>
          <a:off x="4122738" y="2708920"/>
          <a:ext cx="14160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1" name="公式" r:id="rId4" imgW="923400" imgH="283320" progId="Equation.3">
                  <p:embed/>
                </p:oleObj>
              </mc:Choice>
              <mc:Fallback>
                <p:oleObj name="公式" r:id="rId4" imgW="923400" imgH="2833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738" y="2708920"/>
                        <a:ext cx="141605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212634"/>
              </p:ext>
            </p:extLst>
          </p:nvPr>
        </p:nvGraphicFramePr>
        <p:xfrm>
          <a:off x="5796136" y="2276872"/>
          <a:ext cx="1714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2" name="公式" r:id="rId6" imgW="100440" imgH="228240" progId="Equation.3">
                  <p:embed/>
                </p:oleObj>
              </mc:Choice>
              <mc:Fallback>
                <p:oleObj name="公式" r:id="rId6" imgW="100440" imgH="2282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2276872"/>
                        <a:ext cx="17145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508894"/>
              </p:ext>
            </p:extLst>
          </p:nvPr>
        </p:nvGraphicFramePr>
        <p:xfrm>
          <a:off x="6170786" y="2280047"/>
          <a:ext cx="2095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3" name="公式" r:id="rId8" imgW="127800" imgH="255960" progId="Equation.3">
                  <p:embed/>
                </p:oleObj>
              </mc:Choice>
              <mc:Fallback>
                <p:oleObj name="公式" r:id="rId8" imgW="127800" imgH="255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0786" y="2280047"/>
                        <a:ext cx="2095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897336"/>
              </p:ext>
            </p:extLst>
          </p:nvPr>
        </p:nvGraphicFramePr>
        <p:xfrm>
          <a:off x="3654574" y="4718794"/>
          <a:ext cx="7112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4" name="Equation" r:id="rId10" imgW="482391" imgH="241195" progId="Equation.DSMT4">
                  <p:embed/>
                </p:oleObj>
              </mc:Choice>
              <mc:Fallback>
                <p:oleObj name="Equation" r:id="rId10" imgW="482391" imgH="24119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574" y="4718794"/>
                        <a:ext cx="7112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597294"/>
              </p:ext>
            </p:extLst>
          </p:nvPr>
        </p:nvGraphicFramePr>
        <p:xfrm>
          <a:off x="3419872" y="5085184"/>
          <a:ext cx="42068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5" name="公式" r:id="rId12" imgW="279279" imgH="241195" progId="Equation.3">
                  <p:embed/>
                </p:oleObj>
              </mc:Choice>
              <mc:Fallback>
                <p:oleObj name="公式" r:id="rId12" imgW="279279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085184"/>
                        <a:ext cx="420688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503753"/>
              </p:ext>
            </p:extLst>
          </p:nvPr>
        </p:nvGraphicFramePr>
        <p:xfrm>
          <a:off x="1763688" y="5789613"/>
          <a:ext cx="47275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6" name="Equation" r:id="rId14" imgW="3136900" imgH="304800" progId="Equation.DSMT4">
                  <p:embed/>
                </p:oleObj>
              </mc:Choice>
              <mc:Fallback>
                <p:oleObj name="Equation" r:id="rId14" imgW="3136900" imgH="304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5789613"/>
                        <a:ext cx="47275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018800"/>
              </p:ext>
            </p:extLst>
          </p:nvPr>
        </p:nvGraphicFramePr>
        <p:xfrm>
          <a:off x="2987824" y="4725144"/>
          <a:ext cx="6540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7" name="Equation" r:id="rId16" imgW="444307" imgH="228501" progId="Equation.DSMT4">
                  <p:embed/>
                </p:oleObj>
              </mc:Choice>
              <mc:Fallback>
                <p:oleObj name="Equation" r:id="rId16" imgW="444307" imgH="228501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725144"/>
                        <a:ext cx="65405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dirty="0" err="1"/>
              <a:t>ToA</a:t>
            </a:r>
            <a:r>
              <a:rPr lang="zh-CN" altLang="en-US" dirty="0"/>
              <a:t>和</a:t>
            </a:r>
            <a:r>
              <a:rPr lang="en-US" altLang="zh-CN" dirty="0" err="1"/>
              <a:t>TDoA</a:t>
            </a:r>
            <a:r>
              <a:rPr lang="zh-CN" altLang="en-US" dirty="0"/>
              <a:t>都需要接收端特殊装置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基于信号强度测距的定位直接利用无线通信的射频信号定位，</a:t>
            </a:r>
            <a:r>
              <a:rPr lang="zh-CN" altLang="en-US" u="sng" dirty="0"/>
              <a:t>不需要额外设备</a:t>
            </a:r>
            <a:endParaRPr lang="en-US" altLang="zh-CN" u="sng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原理：信号强度随传播距离衰减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endParaRPr lang="en-US" altLang="zh-CN" dirty="0"/>
          </a:p>
          <a:p>
            <a:pPr eaLnBrk="1" hangingPunct="1">
              <a:lnSpc>
                <a:spcPct val="100000"/>
              </a:lnSpc>
            </a:pP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问题：理想公式实际难以应用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endParaRPr lang="en-US" altLang="zh-CN" dirty="0"/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69635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3A03DA5F-5CF5-4657-8071-4904DA5BDA41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34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smtClean="0"/>
              <a:t>三、基于</a:t>
            </a:r>
            <a:r>
              <a:rPr kumimoji="1" lang="zh-CN" altLang="en-US" dirty="0"/>
              <a:t>信号特征的定位</a:t>
            </a:r>
          </a:p>
        </p:txBody>
      </p:sp>
      <p:graphicFrame>
        <p:nvGraphicFramePr>
          <p:cNvPr id="69637" name="Object 2"/>
          <p:cNvGraphicFramePr>
            <a:graphicFrameLocks noChangeAspect="1"/>
          </p:cNvGraphicFramePr>
          <p:nvPr/>
        </p:nvGraphicFramePr>
        <p:xfrm>
          <a:off x="3557588" y="3679825"/>
          <a:ext cx="22193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5" name="公式" r:id="rId3" imgW="1473200" imgH="469900" progId="Equation.3">
                  <p:embed/>
                </p:oleObj>
              </mc:Choice>
              <mc:Fallback>
                <p:oleObj name="公式" r:id="rId3" imgW="1473200" imgH="469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3679825"/>
                        <a:ext cx="22193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7" descr="说明: http://tns.thss.tsinghua.edu.cn/PosX/images/support5-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639888"/>
            <a:ext cx="26574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内容占位符 1"/>
          <p:cNvSpPr>
            <a:spLocks noGrp="1"/>
          </p:cNvSpPr>
          <p:nvPr>
            <p:ph idx="1"/>
          </p:nvPr>
        </p:nvSpPr>
        <p:spPr>
          <a:xfrm>
            <a:off x="628650" y="1825625"/>
            <a:ext cx="4175125" cy="435133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zh-CN" altLang="en-US"/>
              <a:t>解决方法：</a:t>
            </a:r>
            <a:endParaRPr lang="en-US" altLang="zh-CN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/>
              <a:t>将信号强度特征看做“指纹”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/>
              <a:t>预先布置</a:t>
            </a:r>
            <a:r>
              <a:rPr lang="en-US" altLang="zh-CN"/>
              <a:t>N</a:t>
            </a:r>
            <a:r>
              <a:rPr lang="zh-CN" altLang="en-US"/>
              <a:t>个参考节点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/>
              <a:t>测出</a:t>
            </a:r>
            <a:r>
              <a:rPr lang="en-US" altLang="zh-CN"/>
              <a:t>N</a:t>
            </a:r>
            <a:r>
              <a:rPr lang="zh-CN" altLang="en-US"/>
              <a:t>个参考节点信号的强度，得到一个</a:t>
            </a:r>
            <a:r>
              <a:rPr lang="en-US" altLang="zh-CN"/>
              <a:t>N</a:t>
            </a:r>
            <a:r>
              <a:rPr lang="zh-CN" altLang="en-US"/>
              <a:t>维向量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/>
              <a:t>事先测出区域中每个位置的特征向量（“指纹”）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/>
              <a:t>将目标测出的特征向量和</a:t>
            </a:r>
            <a:r>
              <a:rPr lang="en-US" altLang="en-US"/>
              <a:t>特征向量数据库</a:t>
            </a:r>
            <a:r>
              <a:rPr lang="zh-CN" altLang="en-US"/>
              <a:t>比对，找出最相似指纹对应的位置</a:t>
            </a:r>
            <a:endParaRPr lang="en-US" altLang="zh-CN"/>
          </a:p>
          <a:p>
            <a:pPr lvl="1" eaLnBrk="1" hangingPunct="1">
              <a:lnSpc>
                <a:spcPct val="100000"/>
              </a:lnSpc>
              <a:defRPr/>
            </a:pPr>
            <a:endParaRPr lang="zh-CN" altLang="en-US" sz="2400"/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/>
              <a:t>缺点：不能应对动态变化</a:t>
            </a:r>
            <a:endParaRPr lang="en-US" altLang="zh-CN"/>
          </a:p>
          <a:p>
            <a:pPr eaLnBrk="1" hangingPunct="1">
              <a:lnSpc>
                <a:spcPct val="100000"/>
              </a:lnSpc>
              <a:defRPr/>
            </a:pPr>
            <a:endParaRPr lang="en-US" altLang="zh-CN"/>
          </a:p>
          <a:p>
            <a:pPr eaLnBrk="1" hangingPunct="1">
              <a:lnSpc>
                <a:spcPct val="100000"/>
              </a:lnSpc>
              <a:defRPr/>
            </a:pPr>
            <a:endParaRPr kumimoji="1" lang="zh-CN" altLang="en-US"/>
          </a:p>
        </p:txBody>
      </p:sp>
      <p:sp>
        <p:nvSpPr>
          <p:cNvPr id="70660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0B92C31F-8DB3-4D5A-8C67-2E4EE8A28AF6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基于信号特征的定位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44525" y="1825625"/>
            <a:ext cx="3794125" cy="4351338"/>
          </a:xfrm>
        </p:spPr>
        <p:txBody>
          <a:bodyPr rtlCol="0"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右图</a:t>
            </a:r>
            <a:r>
              <a:rPr lang="zh-CN" altLang="zh-CN" dirty="0"/>
              <a:t>以雷达图的形式呈现了空间中某个位置上的</a:t>
            </a:r>
            <a:r>
              <a:rPr lang="en-US" altLang="zh-CN" dirty="0"/>
              <a:t>RSS</a:t>
            </a:r>
            <a:r>
              <a:rPr lang="zh-CN" altLang="en-US" dirty="0"/>
              <a:t>特征向量。</a:t>
            </a:r>
            <a:endParaRPr lang="en-US" altLang="zh-CN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在这个位置上可以扫描到一系列</a:t>
            </a:r>
            <a:r>
              <a:rPr lang="en-US" altLang="zh-CN" dirty="0"/>
              <a:t>Wi-Fi AP</a:t>
            </a:r>
            <a:r>
              <a:rPr lang="zh-CN" altLang="zh-CN" dirty="0"/>
              <a:t>，有些</a:t>
            </a:r>
            <a:r>
              <a:rPr lang="en-US" altLang="zh-CN" dirty="0"/>
              <a:t>AP</a:t>
            </a:r>
            <a:r>
              <a:rPr lang="zh-CN" altLang="zh-CN" dirty="0"/>
              <a:t>的信号强，另一些</a:t>
            </a:r>
            <a:r>
              <a:rPr lang="en-US" altLang="zh-CN" dirty="0"/>
              <a:t>AP</a:t>
            </a:r>
            <a:r>
              <a:rPr lang="zh-CN" altLang="zh-CN" dirty="0"/>
              <a:t>的信号弱。</a:t>
            </a:r>
            <a:endParaRPr lang="zh-CN" altLang="en-US" dirty="0"/>
          </a:p>
        </p:txBody>
      </p:sp>
      <p:sp>
        <p:nvSpPr>
          <p:cNvPr id="71683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A1306966-524D-4955-835A-29DD941B309E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基于信号特征的定位</a:t>
            </a:r>
            <a:endParaRPr lang="zh-CN" altLang="en-US" dirty="0"/>
          </a:p>
        </p:txBody>
      </p:sp>
      <p:pic>
        <p:nvPicPr>
          <p:cNvPr id="71685" name="图片 5" descr="说明: http://58.205.208.74/images/projects/posx/support1-3-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430463"/>
            <a:ext cx="3727450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内容占位符 1"/>
          <p:cNvSpPr>
            <a:spLocks noGrp="1"/>
          </p:cNvSpPr>
          <p:nvPr>
            <p:ph idx="1"/>
          </p:nvPr>
        </p:nvSpPr>
        <p:spPr>
          <a:xfrm>
            <a:off x="628650" y="2139950"/>
            <a:ext cx="3621088" cy="4351338"/>
          </a:xfrm>
        </p:spPr>
        <p:txBody>
          <a:bodyPr/>
          <a:lstStyle/>
          <a:p>
            <a:pPr eaLnBrk="1" hangingPunct="1"/>
            <a:r>
              <a:rPr lang="zh-CN" altLang="en-US"/>
              <a:t>定位时，根据当前位置的无线信号指纹，在指纹数据库中寻找最相似的指纹及其对应的位置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移动端实时显示当前位置以及历史移动轨迹</a:t>
            </a:r>
          </a:p>
        </p:txBody>
      </p:sp>
      <p:sp>
        <p:nvSpPr>
          <p:cNvPr id="72707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03BC57D8-F720-4D5A-8441-3F0454E9822D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基于信号特征的定位</a:t>
            </a:r>
            <a:endParaRPr lang="zh-CN" altLang="en-US" dirty="0"/>
          </a:p>
        </p:txBody>
      </p:sp>
      <p:pic>
        <p:nvPicPr>
          <p:cNvPr id="7270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"/>
          <a:stretch>
            <a:fillRect/>
          </a:stretch>
        </p:blipFill>
        <p:spPr bwMode="auto">
          <a:xfrm>
            <a:off x="4351338" y="2165350"/>
            <a:ext cx="42132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/>
              <a:t>LANDMARC</a:t>
            </a:r>
            <a:r>
              <a:rPr lang="zh-CN" altLang="en-US" dirty="0"/>
              <a:t>：基于信号特征的动态定位方法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除了信号发送源，再布置一系列</a:t>
            </a:r>
            <a:r>
              <a:rPr lang="en-US" altLang="zh-CN" dirty="0">
                <a:solidFill>
                  <a:srgbClr val="FF0000"/>
                </a:solidFill>
              </a:rPr>
              <a:t>RFID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  <a:r>
              <a:rPr lang="zh-CN" altLang="en-US" dirty="0"/>
              <a:t>作为参考标志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每个标志随时记录自己收到的</a:t>
            </a:r>
            <a:r>
              <a:rPr lang="en-US" altLang="zh-CN" dirty="0"/>
              <a:t>RSS</a:t>
            </a:r>
            <a:r>
              <a:rPr lang="zh-CN" altLang="en-US" dirty="0"/>
              <a:t>信号强度特征向量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将目标测得的信号特征向量与参考标志此时的特征向量进行比对，确定位置，误差在</a:t>
            </a:r>
            <a:r>
              <a:rPr lang="en-US" altLang="zh-CN" dirty="0"/>
              <a:t>1m</a:t>
            </a:r>
            <a:r>
              <a:rPr lang="zh-CN" altLang="en-US" dirty="0"/>
              <a:t>范围以内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 err="1"/>
              <a:t>LiFS</a:t>
            </a:r>
            <a:r>
              <a:rPr lang="zh-CN" altLang="en-US" dirty="0"/>
              <a:t>：基于群智感知的非现场勘测定位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通过集成在</a:t>
            </a:r>
            <a:r>
              <a:rPr lang="zh-CN" altLang="en-US" dirty="0">
                <a:solidFill>
                  <a:srgbClr val="FF0000"/>
                </a:solidFill>
              </a:rPr>
              <a:t>智能手机上的运动传感器</a:t>
            </a:r>
            <a:r>
              <a:rPr lang="zh-CN" altLang="en-US" dirty="0"/>
              <a:t>捕捉用户的运动信息，将原本互相独立的</a:t>
            </a:r>
            <a:r>
              <a:rPr lang="en-US" altLang="zh-CN" dirty="0"/>
              <a:t>RSS</a:t>
            </a:r>
            <a:r>
              <a:rPr lang="zh-CN" altLang="en-US" dirty="0"/>
              <a:t>指纹关联到一起，进而形成高维的指纹空间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将原始的楼层平面图变换为高维空间中的无应力平面图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通过匹配指纹空间和无应力平面图，得到指纹的位置信息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无需用户主动参与，成功取消人工勘测环节</a:t>
            </a:r>
          </a:p>
          <a:p>
            <a:pPr eaLnBrk="1" hangingPunct="1">
              <a:lnSpc>
                <a:spcPct val="100000"/>
              </a:lnSpc>
              <a:defRPr/>
            </a:pPr>
            <a:endParaRPr kumimoji="1" lang="zh-CN" altLang="en-US" dirty="0"/>
          </a:p>
        </p:txBody>
      </p:sp>
      <p:sp>
        <p:nvSpPr>
          <p:cNvPr id="73731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90C7CC7C-1A66-47FF-BE47-F30E5C61301B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基于信号特征的定位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rgbClr val="0D0D0D"/>
                </a:solidFill>
              </a:rPr>
              <a:t>基于位置的服务</a:t>
            </a:r>
            <a:endParaRPr kumimoji="1" lang="en-US" altLang="zh-CN" dirty="0">
              <a:solidFill>
                <a:srgbClr val="0D0D0D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定位系统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定位方法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srgbClr val="C00000"/>
                </a:solidFill>
              </a:rPr>
              <a:t>物联网环境下定位技术的新挑战和发展前景</a:t>
            </a:r>
            <a:endParaRPr kumimoji="1" lang="zh-CN" altLang="en-US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zh-CN" altLang="en-US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zh-CN" altLang="en-US" dirty="0"/>
          </a:p>
        </p:txBody>
      </p:sp>
      <p:sp>
        <p:nvSpPr>
          <p:cNvPr id="74755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335654A2-1684-4E34-B902-3B25590AF08D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39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本章内容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基于位置的服务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  <a:defRPr/>
            </a:pPr>
            <a:r>
              <a:rPr lang="zh-CN" altLang="en-US" dirty="0"/>
              <a:t>地图与导航：百度地图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  <a:defRPr/>
            </a:pPr>
            <a:r>
              <a:rPr lang="zh-CN" altLang="en-US" dirty="0"/>
              <a:t>搜索周边服务信息：大众点评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  <a:defRPr/>
            </a:pPr>
            <a:r>
              <a:rPr lang="zh-CN" altLang="en-US" dirty="0"/>
              <a:t>基于位置的社交网络：微信</a:t>
            </a:r>
            <a:endParaRPr lang="en-US" altLang="zh-CN" dirty="0"/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位置信息与我们的生活息息相关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位置信息不是单纯的“位置”</a:t>
            </a:r>
            <a:endParaRPr lang="en-US" altLang="zh-CN" dirty="0"/>
          </a:p>
          <a:p>
            <a:pPr marL="0" indent="0" eaLnBrk="1" hangingPunct="1">
              <a:lnSpc>
                <a:spcPct val="100000"/>
              </a:lnSpc>
              <a:buFont typeface="Arial" charset="0"/>
              <a:buNone/>
              <a:defRPr/>
            </a:pPr>
            <a:r>
              <a:rPr lang="en-US" altLang="zh-CN" dirty="0"/>
              <a:t>   </a:t>
            </a:r>
            <a:r>
              <a:rPr lang="zh-CN" altLang="en-US" dirty="0">
                <a:solidFill>
                  <a:srgbClr val="FF0000"/>
                </a:solidFill>
              </a:rPr>
              <a:t>三要素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地理位置（</a:t>
            </a:r>
            <a:r>
              <a:rPr lang="zh-CN" altLang="en-US" u="sng" dirty="0"/>
              <a:t>空间</a:t>
            </a:r>
            <a:r>
              <a:rPr lang="zh-CN" altLang="en-US" dirty="0"/>
              <a:t>坐标）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处在该位置的时刻（</a:t>
            </a:r>
            <a:r>
              <a:rPr lang="zh-CN" altLang="en-US" u="sng" dirty="0"/>
              <a:t>时间</a:t>
            </a:r>
            <a:r>
              <a:rPr lang="zh-CN" altLang="en-US" dirty="0"/>
              <a:t>坐标）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zh-CN" altLang="en-US" dirty="0"/>
              <a:t>处在该位置的对象（</a:t>
            </a:r>
            <a:r>
              <a:rPr lang="zh-CN" altLang="en-US" u="sng" dirty="0"/>
              <a:t>身份</a:t>
            </a:r>
            <a:r>
              <a:rPr lang="zh-CN" altLang="en-US" dirty="0"/>
              <a:t>信息）</a:t>
            </a:r>
            <a:endParaRPr lang="en-US" altLang="zh-CN" dirty="0"/>
          </a:p>
          <a:p>
            <a:pPr eaLnBrk="1" hangingPunct="1">
              <a:lnSpc>
                <a:spcPct val="100000"/>
              </a:lnSpc>
              <a:defRPr/>
            </a:pPr>
            <a:endParaRPr kumimoji="1" lang="zh-CN" altLang="en-US" dirty="0"/>
          </a:p>
        </p:txBody>
      </p:sp>
      <p:sp>
        <p:nvSpPr>
          <p:cNvPr id="36867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7F51672B-DAF8-428C-BE93-7AA0A8584CA0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为什么需要定位？</a:t>
            </a:r>
          </a:p>
        </p:txBody>
      </p:sp>
      <p:pic>
        <p:nvPicPr>
          <p:cNvPr id="3686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56"/>
          <a:stretch>
            <a:fillRect/>
          </a:stretch>
        </p:blipFill>
        <p:spPr bwMode="auto">
          <a:xfrm>
            <a:off x="5534025" y="2298700"/>
            <a:ext cx="34385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228600" lvl="1" eaLnBrk="1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网络异构</a:t>
            </a:r>
            <a:endParaRPr lang="en-US" altLang="zh-CN" sz="2400" dirty="0">
              <a:latin typeface="微软雅黑"/>
              <a:ea typeface="微软雅黑"/>
              <a:cs typeface="微软雅黑"/>
            </a:endParaRPr>
          </a:p>
          <a:p>
            <a:pPr marL="685800" lvl="2" eaLnBrk="1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接入物联网的设备五花八门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连接起来的网络各自不同</a:t>
            </a:r>
            <a:endParaRPr lang="en-US" altLang="zh-CN" sz="1800" dirty="0">
              <a:latin typeface="微软雅黑"/>
              <a:ea typeface="微软雅黑"/>
              <a:cs typeface="微软雅黑"/>
            </a:endParaRPr>
          </a:p>
          <a:p>
            <a:pPr marL="457200" lvl="1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→如何让不同的设备在不同的网络下准确定位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新型定位技术：网络定位</a:t>
            </a:r>
          </a:p>
          <a:p>
            <a:pPr lvl="2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适用于无线传感网、自组织网络</a:t>
            </a:r>
          </a:p>
          <a:p>
            <a:pPr lvl="2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通过少量位置已知节点，定位出全网络节点的位置</a:t>
            </a:r>
          </a:p>
          <a:p>
            <a:pPr marL="457200" lvl="1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5779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E4D02516-A90E-42FB-A4FF-B6B9586EB39A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40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物联网环境下定位技术的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/>
              <a:t>		</a:t>
            </a:r>
            <a:r>
              <a:rPr kumimoji="1" lang="zh-CN" altLang="en-US" dirty="0"/>
              <a:t>新挑战和发展前景</a:t>
            </a:r>
          </a:p>
        </p:txBody>
      </p:sp>
      <p:grpSp>
        <p:nvGrpSpPr>
          <p:cNvPr id="75781" name="Group 13"/>
          <p:cNvGrpSpPr>
            <a:grpSpLocks/>
          </p:cNvGrpSpPr>
          <p:nvPr/>
        </p:nvGrpSpPr>
        <p:grpSpPr bwMode="auto">
          <a:xfrm>
            <a:off x="1485900" y="4508500"/>
            <a:ext cx="6864350" cy="1885950"/>
            <a:chOff x="431" y="2789"/>
            <a:chExt cx="5207" cy="1503"/>
          </a:xfrm>
        </p:grpSpPr>
        <p:sp>
          <p:nvSpPr>
            <p:cNvPr id="75782" name="Oval 14"/>
            <p:cNvSpPr>
              <a:spLocks noChangeArrowheads="1"/>
            </p:cNvSpPr>
            <p:nvPr/>
          </p:nvSpPr>
          <p:spPr bwMode="auto">
            <a:xfrm>
              <a:off x="462" y="3302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83" name="Oval 15"/>
            <p:cNvSpPr>
              <a:spLocks noChangeArrowheads="1"/>
            </p:cNvSpPr>
            <p:nvPr/>
          </p:nvSpPr>
          <p:spPr bwMode="auto">
            <a:xfrm>
              <a:off x="431" y="2789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84" name="Oval 16"/>
            <p:cNvSpPr>
              <a:spLocks noChangeArrowheads="1"/>
            </p:cNvSpPr>
            <p:nvPr/>
          </p:nvSpPr>
          <p:spPr bwMode="auto">
            <a:xfrm>
              <a:off x="775" y="2789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85" name="Oval 17"/>
            <p:cNvSpPr>
              <a:spLocks noChangeArrowheads="1"/>
            </p:cNvSpPr>
            <p:nvPr/>
          </p:nvSpPr>
          <p:spPr bwMode="auto">
            <a:xfrm>
              <a:off x="1150" y="3046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86" name="Oval 18"/>
            <p:cNvSpPr>
              <a:spLocks noChangeArrowheads="1"/>
            </p:cNvSpPr>
            <p:nvPr/>
          </p:nvSpPr>
          <p:spPr bwMode="auto">
            <a:xfrm>
              <a:off x="525" y="3559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87" name="Oval 19"/>
            <p:cNvSpPr>
              <a:spLocks noChangeArrowheads="1"/>
            </p:cNvSpPr>
            <p:nvPr/>
          </p:nvSpPr>
          <p:spPr bwMode="auto">
            <a:xfrm>
              <a:off x="806" y="3192"/>
              <a:ext cx="94" cy="11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88" name="Oval 20"/>
            <p:cNvSpPr>
              <a:spLocks noChangeArrowheads="1"/>
            </p:cNvSpPr>
            <p:nvPr/>
          </p:nvSpPr>
          <p:spPr bwMode="auto">
            <a:xfrm>
              <a:off x="1588" y="3486"/>
              <a:ext cx="94" cy="10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89" name="Oval 21"/>
            <p:cNvSpPr>
              <a:spLocks noChangeArrowheads="1"/>
            </p:cNvSpPr>
            <p:nvPr/>
          </p:nvSpPr>
          <p:spPr bwMode="auto">
            <a:xfrm>
              <a:off x="994" y="4182"/>
              <a:ext cx="94" cy="11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0" name="Oval 22"/>
            <p:cNvSpPr>
              <a:spLocks noChangeArrowheads="1"/>
            </p:cNvSpPr>
            <p:nvPr/>
          </p:nvSpPr>
          <p:spPr bwMode="auto">
            <a:xfrm>
              <a:off x="1369" y="2936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1" name="Oval 23"/>
            <p:cNvSpPr>
              <a:spLocks noChangeArrowheads="1"/>
            </p:cNvSpPr>
            <p:nvPr/>
          </p:nvSpPr>
          <p:spPr bwMode="auto">
            <a:xfrm>
              <a:off x="775" y="3779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2" name="Oval 24"/>
            <p:cNvSpPr>
              <a:spLocks noChangeArrowheads="1"/>
            </p:cNvSpPr>
            <p:nvPr/>
          </p:nvSpPr>
          <p:spPr bwMode="auto">
            <a:xfrm>
              <a:off x="1213" y="3999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3" name="Oval 25"/>
            <p:cNvSpPr>
              <a:spLocks noChangeArrowheads="1"/>
            </p:cNvSpPr>
            <p:nvPr/>
          </p:nvSpPr>
          <p:spPr bwMode="auto">
            <a:xfrm>
              <a:off x="1901" y="3486"/>
              <a:ext cx="94" cy="1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4" name="Oval 26"/>
            <p:cNvSpPr>
              <a:spLocks noChangeArrowheads="1"/>
            </p:cNvSpPr>
            <p:nvPr/>
          </p:nvSpPr>
          <p:spPr bwMode="auto">
            <a:xfrm>
              <a:off x="1182" y="3229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5" name="Oval 27"/>
            <p:cNvSpPr>
              <a:spLocks noChangeArrowheads="1"/>
            </p:cNvSpPr>
            <p:nvPr/>
          </p:nvSpPr>
          <p:spPr bwMode="auto">
            <a:xfrm>
              <a:off x="1776" y="2936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6" name="Oval 28"/>
            <p:cNvSpPr>
              <a:spLocks noChangeArrowheads="1"/>
            </p:cNvSpPr>
            <p:nvPr/>
          </p:nvSpPr>
          <p:spPr bwMode="auto">
            <a:xfrm>
              <a:off x="1495" y="3999"/>
              <a:ext cx="93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7" name="Oval 29"/>
            <p:cNvSpPr>
              <a:spLocks noChangeArrowheads="1"/>
            </p:cNvSpPr>
            <p:nvPr/>
          </p:nvSpPr>
          <p:spPr bwMode="auto">
            <a:xfrm>
              <a:off x="1025" y="3486"/>
              <a:ext cx="94" cy="1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8" name="Oval 30"/>
            <p:cNvSpPr>
              <a:spLocks noChangeArrowheads="1"/>
            </p:cNvSpPr>
            <p:nvPr/>
          </p:nvSpPr>
          <p:spPr bwMode="auto">
            <a:xfrm>
              <a:off x="1870" y="3266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799" name="Oval 31"/>
            <p:cNvSpPr>
              <a:spLocks noChangeArrowheads="1"/>
            </p:cNvSpPr>
            <p:nvPr/>
          </p:nvSpPr>
          <p:spPr bwMode="auto">
            <a:xfrm>
              <a:off x="1714" y="3815"/>
              <a:ext cx="93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0" name="Oval 32"/>
            <p:cNvSpPr>
              <a:spLocks noChangeArrowheads="1"/>
            </p:cNvSpPr>
            <p:nvPr/>
          </p:nvSpPr>
          <p:spPr bwMode="auto">
            <a:xfrm>
              <a:off x="1995" y="3925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1" name="Oval 33"/>
            <p:cNvSpPr>
              <a:spLocks noChangeArrowheads="1"/>
            </p:cNvSpPr>
            <p:nvPr/>
          </p:nvSpPr>
          <p:spPr bwMode="auto">
            <a:xfrm>
              <a:off x="2245" y="3449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2" name="Oval 34"/>
            <p:cNvSpPr>
              <a:spLocks noChangeArrowheads="1"/>
            </p:cNvSpPr>
            <p:nvPr/>
          </p:nvSpPr>
          <p:spPr bwMode="auto">
            <a:xfrm>
              <a:off x="2120" y="3595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3" name="Oval 35"/>
            <p:cNvSpPr>
              <a:spLocks noChangeArrowheads="1"/>
            </p:cNvSpPr>
            <p:nvPr/>
          </p:nvSpPr>
          <p:spPr bwMode="auto">
            <a:xfrm>
              <a:off x="2527" y="2936"/>
              <a:ext cx="94" cy="11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4" name="Oval 36"/>
            <p:cNvSpPr>
              <a:spLocks noChangeArrowheads="1"/>
            </p:cNvSpPr>
            <p:nvPr/>
          </p:nvSpPr>
          <p:spPr bwMode="auto">
            <a:xfrm>
              <a:off x="2277" y="3119"/>
              <a:ext cx="93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5" name="Oval 37"/>
            <p:cNvSpPr>
              <a:spLocks noChangeArrowheads="1"/>
            </p:cNvSpPr>
            <p:nvPr/>
          </p:nvSpPr>
          <p:spPr bwMode="auto">
            <a:xfrm>
              <a:off x="2840" y="2826"/>
              <a:ext cx="93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6" name="Oval 38"/>
            <p:cNvSpPr>
              <a:spLocks noChangeArrowheads="1"/>
            </p:cNvSpPr>
            <p:nvPr/>
          </p:nvSpPr>
          <p:spPr bwMode="auto">
            <a:xfrm>
              <a:off x="2026" y="3009"/>
              <a:ext cx="94" cy="11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7" name="Oval 39"/>
            <p:cNvSpPr>
              <a:spLocks noChangeArrowheads="1"/>
            </p:cNvSpPr>
            <p:nvPr/>
          </p:nvSpPr>
          <p:spPr bwMode="auto">
            <a:xfrm>
              <a:off x="2683" y="3962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8" name="Oval 40"/>
            <p:cNvSpPr>
              <a:spLocks noChangeArrowheads="1"/>
            </p:cNvSpPr>
            <p:nvPr/>
          </p:nvSpPr>
          <p:spPr bwMode="auto">
            <a:xfrm>
              <a:off x="2808" y="3449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75809" name="Oval 41"/>
            <p:cNvSpPr>
              <a:spLocks noChangeArrowheads="1"/>
            </p:cNvSpPr>
            <p:nvPr/>
          </p:nvSpPr>
          <p:spPr bwMode="auto">
            <a:xfrm>
              <a:off x="3121" y="3669"/>
              <a:ext cx="94" cy="1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zh-CN" altLang="en-US" sz="28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cxnSp>
          <p:nvCxnSpPr>
            <p:cNvPr id="75810" name="AutoShape 42"/>
            <p:cNvCxnSpPr>
              <a:cxnSpLocks noChangeShapeType="1"/>
              <a:stCxn id="75783" idx="6"/>
              <a:endCxn id="75784" idx="2"/>
            </p:cNvCxnSpPr>
            <p:nvPr/>
          </p:nvCxnSpPr>
          <p:spPr bwMode="auto">
            <a:xfrm>
              <a:off x="525" y="2844"/>
              <a:ext cx="2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11" name="AutoShape 43"/>
            <p:cNvCxnSpPr>
              <a:cxnSpLocks noChangeShapeType="1"/>
              <a:stCxn id="75783" idx="4"/>
              <a:endCxn id="75782" idx="0"/>
            </p:cNvCxnSpPr>
            <p:nvPr/>
          </p:nvCxnSpPr>
          <p:spPr bwMode="auto">
            <a:xfrm>
              <a:off x="478" y="2899"/>
              <a:ext cx="31" cy="4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12" name="AutoShape 44"/>
            <p:cNvCxnSpPr>
              <a:cxnSpLocks noChangeShapeType="1"/>
              <a:stCxn id="75783" idx="5"/>
              <a:endCxn id="75787" idx="1"/>
            </p:cNvCxnSpPr>
            <p:nvPr/>
          </p:nvCxnSpPr>
          <p:spPr bwMode="auto">
            <a:xfrm>
              <a:off x="511" y="2883"/>
              <a:ext cx="309" cy="3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13" name="AutoShape 45"/>
            <p:cNvCxnSpPr>
              <a:cxnSpLocks noChangeShapeType="1"/>
              <a:stCxn id="75782" idx="4"/>
              <a:endCxn id="75786" idx="1"/>
            </p:cNvCxnSpPr>
            <p:nvPr/>
          </p:nvCxnSpPr>
          <p:spPr bwMode="auto">
            <a:xfrm>
              <a:off x="509" y="3412"/>
              <a:ext cx="30" cy="1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14" name="AutoShape 46"/>
            <p:cNvCxnSpPr>
              <a:cxnSpLocks noChangeShapeType="1"/>
              <a:stCxn id="75782" idx="6"/>
              <a:endCxn id="75787" idx="3"/>
            </p:cNvCxnSpPr>
            <p:nvPr/>
          </p:nvCxnSpPr>
          <p:spPr bwMode="auto">
            <a:xfrm flipV="1">
              <a:off x="556" y="3286"/>
              <a:ext cx="26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15" name="AutoShape 47"/>
            <p:cNvCxnSpPr>
              <a:cxnSpLocks noChangeShapeType="1"/>
              <a:stCxn id="75787" idx="5"/>
              <a:endCxn id="75797" idx="1"/>
            </p:cNvCxnSpPr>
            <p:nvPr/>
          </p:nvCxnSpPr>
          <p:spPr bwMode="auto">
            <a:xfrm>
              <a:off x="887" y="3286"/>
              <a:ext cx="152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16" name="AutoShape 48"/>
            <p:cNvCxnSpPr>
              <a:cxnSpLocks noChangeShapeType="1"/>
              <a:stCxn id="75797" idx="3"/>
              <a:endCxn id="75791" idx="7"/>
            </p:cNvCxnSpPr>
            <p:nvPr/>
          </p:nvCxnSpPr>
          <p:spPr bwMode="auto">
            <a:xfrm flipH="1">
              <a:off x="855" y="3579"/>
              <a:ext cx="184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17" name="AutoShape 49"/>
            <p:cNvCxnSpPr>
              <a:cxnSpLocks noChangeShapeType="1"/>
              <a:stCxn id="75786" idx="5"/>
              <a:endCxn id="75791" idx="1"/>
            </p:cNvCxnSpPr>
            <p:nvPr/>
          </p:nvCxnSpPr>
          <p:spPr bwMode="auto">
            <a:xfrm>
              <a:off x="605" y="3653"/>
              <a:ext cx="184" cy="1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18" name="AutoShape 50"/>
            <p:cNvCxnSpPr>
              <a:cxnSpLocks noChangeShapeType="1"/>
              <a:stCxn id="75797" idx="7"/>
              <a:endCxn id="75794" idx="4"/>
            </p:cNvCxnSpPr>
            <p:nvPr/>
          </p:nvCxnSpPr>
          <p:spPr bwMode="auto">
            <a:xfrm flipV="1">
              <a:off x="1105" y="3339"/>
              <a:ext cx="124" cy="1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19" name="AutoShape 51"/>
            <p:cNvCxnSpPr>
              <a:cxnSpLocks noChangeShapeType="1"/>
              <a:stCxn id="75787" idx="6"/>
              <a:endCxn id="75794" idx="2"/>
            </p:cNvCxnSpPr>
            <p:nvPr/>
          </p:nvCxnSpPr>
          <p:spPr bwMode="auto">
            <a:xfrm>
              <a:off x="900" y="3247"/>
              <a:ext cx="282" cy="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0" name="AutoShape 52"/>
            <p:cNvCxnSpPr>
              <a:cxnSpLocks noChangeShapeType="1"/>
              <a:stCxn id="75785" idx="4"/>
              <a:endCxn id="75794" idx="0"/>
            </p:cNvCxnSpPr>
            <p:nvPr/>
          </p:nvCxnSpPr>
          <p:spPr bwMode="auto">
            <a:xfrm>
              <a:off x="1197" y="3156"/>
              <a:ext cx="32" cy="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1" name="AutoShape 53"/>
            <p:cNvCxnSpPr>
              <a:cxnSpLocks noChangeShapeType="1"/>
              <a:stCxn id="75787" idx="7"/>
              <a:endCxn id="75785" idx="3"/>
            </p:cNvCxnSpPr>
            <p:nvPr/>
          </p:nvCxnSpPr>
          <p:spPr bwMode="auto">
            <a:xfrm flipV="1">
              <a:off x="887" y="3140"/>
              <a:ext cx="277" cy="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2" name="AutoShape 54"/>
            <p:cNvCxnSpPr>
              <a:cxnSpLocks noChangeShapeType="1"/>
              <a:stCxn id="75785" idx="6"/>
              <a:endCxn id="75790" idx="3"/>
            </p:cNvCxnSpPr>
            <p:nvPr/>
          </p:nvCxnSpPr>
          <p:spPr bwMode="auto">
            <a:xfrm flipV="1">
              <a:off x="1244" y="3030"/>
              <a:ext cx="139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3" name="AutoShape 55"/>
            <p:cNvCxnSpPr>
              <a:cxnSpLocks noChangeShapeType="1"/>
              <a:stCxn id="75790" idx="6"/>
              <a:endCxn id="75795" idx="2"/>
            </p:cNvCxnSpPr>
            <p:nvPr/>
          </p:nvCxnSpPr>
          <p:spPr bwMode="auto">
            <a:xfrm>
              <a:off x="1463" y="2991"/>
              <a:ext cx="3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4" name="AutoShape 56"/>
            <p:cNvCxnSpPr>
              <a:cxnSpLocks noChangeShapeType="1"/>
              <a:stCxn id="75794" idx="7"/>
              <a:endCxn id="75790" idx="3"/>
            </p:cNvCxnSpPr>
            <p:nvPr/>
          </p:nvCxnSpPr>
          <p:spPr bwMode="auto">
            <a:xfrm flipV="1">
              <a:off x="1262" y="3030"/>
              <a:ext cx="121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5" name="AutoShape 57"/>
            <p:cNvCxnSpPr>
              <a:cxnSpLocks noChangeShapeType="1"/>
              <a:stCxn id="75795" idx="6"/>
              <a:endCxn id="75806" idx="2"/>
            </p:cNvCxnSpPr>
            <p:nvPr/>
          </p:nvCxnSpPr>
          <p:spPr bwMode="auto">
            <a:xfrm>
              <a:off x="1870" y="2991"/>
              <a:ext cx="156" cy="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6" name="AutoShape 58"/>
            <p:cNvCxnSpPr>
              <a:cxnSpLocks noChangeShapeType="1"/>
              <a:stCxn id="75806" idx="3"/>
              <a:endCxn id="75798" idx="0"/>
            </p:cNvCxnSpPr>
            <p:nvPr/>
          </p:nvCxnSpPr>
          <p:spPr bwMode="auto">
            <a:xfrm flipH="1">
              <a:off x="1917" y="3103"/>
              <a:ext cx="123" cy="1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7" name="AutoShape 59"/>
            <p:cNvCxnSpPr>
              <a:cxnSpLocks noChangeShapeType="1"/>
              <a:stCxn id="75795" idx="4"/>
              <a:endCxn id="75798" idx="0"/>
            </p:cNvCxnSpPr>
            <p:nvPr/>
          </p:nvCxnSpPr>
          <p:spPr bwMode="auto">
            <a:xfrm>
              <a:off x="1823" y="3046"/>
              <a:ext cx="94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8" name="AutoShape 60"/>
            <p:cNvCxnSpPr>
              <a:cxnSpLocks noChangeShapeType="1"/>
              <a:stCxn id="75806" idx="6"/>
              <a:endCxn id="75804" idx="1"/>
            </p:cNvCxnSpPr>
            <p:nvPr/>
          </p:nvCxnSpPr>
          <p:spPr bwMode="auto">
            <a:xfrm>
              <a:off x="2120" y="3064"/>
              <a:ext cx="170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29" name="AutoShape 61"/>
            <p:cNvCxnSpPr>
              <a:cxnSpLocks noChangeShapeType="1"/>
              <a:stCxn id="75798" idx="6"/>
              <a:endCxn id="75804" idx="3"/>
            </p:cNvCxnSpPr>
            <p:nvPr/>
          </p:nvCxnSpPr>
          <p:spPr bwMode="auto">
            <a:xfrm flipV="1">
              <a:off x="1964" y="3213"/>
              <a:ext cx="326" cy="1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0" name="AutoShape 62"/>
            <p:cNvCxnSpPr>
              <a:cxnSpLocks noChangeShapeType="1"/>
              <a:stCxn id="75798" idx="4"/>
              <a:endCxn id="75793" idx="0"/>
            </p:cNvCxnSpPr>
            <p:nvPr/>
          </p:nvCxnSpPr>
          <p:spPr bwMode="auto">
            <a:xfrm>
              <a:off x="1917" y="3376"/>
              <a:ext cx="31" cy="1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1" name="AutoShape 63"/>
            <p:cNvCxnSpPr>
              <a:cxnSpLocks noChangeShapeType="1"/>
              <a:stCxn id="75798" idx="3"/>
              <a:endCxn id="75788" idx="7"/>
            </p:cNvCxnSpPr>
            <p:nvPr/>
          </p:nvCxnSpPr>
          <p:spPr bwMode="auto">
            <a:xfrm flipH="1">
              <a:off x="1669" y="3359"/>
              <a:ext cx="215" cy="1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2" name="AutoShape 64"/>
            <p:cNvCxnSpPr>
              <a:cxnSpLocks noChangeShapeType="1"/>
              <a:stCxn id="75793" idx="4"/>
              <a:endCxn id="75799" idx="7"/>
            </p:cNvCxnSpPr>
            <p:nvPr/>
          </p:nvCxnSpPr>
          <p:spPr bwMode="auto">
            <a:xfrm flipH="1">
              <a:off x="1794" y="3595"/>
              <a:ext cx="154" cy="2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3" name="AutoShape 65"/>
            <p:cNvCxnSpPr>
              <a:cxnSpLocks noChangeShapeType="1"/>
              <a:stCxn id="75788" idx="5"/>
              <a:endCxn id="75799" idx="0"/>
            </p:cNvCxnSpPr>
            <p:nvPr/>
          </p:nvCxnSpPr>
          <p:spPr bwMode="auto">
            <a:xfrm>
              <a:off x="1669" y="3579"/>
              <a:ext cx="91" cy="2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4" name="AutoShape 66"/>
            <p:cNvCxnSpPr>
              <a:cxnSpLocks noChangeShapeType="1"/>
              <a:stCxn id="75788" idx="6"/>
              <a:endCxn id="75793" idx="2"/>
            </p:cNvCxnSpPr>
            <p:nvPr/>
          </p:nvCxnSpPr>
          <p:spPr bwMode="auto">
            <a:xfrm>
              <a:off x="1682" y="3540"/>
              <a:ext cx="21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5" name="AutoShape 67"/>
            <p:cNvCxnSpPr>
              <a:cxnSpLocks noChangeShapeType="1"/>
              <a:stCxn id="75799" idx="3"/>
              <a:endCxn id="75796" idx="7"/>
            </p:cNvCxnSpPr>
            <p:nvPr/>
          </p:nvCxnSpPr>
          <p:spPr bwMode="auto">
            <a:xfrm flipH="1">
              <a:off x="1575" y="3909"/>
              <a:ext cx="152" cy="1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6" name="AutoShape 68"/>
            <p:cNvCxnSpPr>
              <a:cxnSpLocks noChangeShapeType="1"/>
              <a:stCxn id="75792" idx="6"/>
              <a:endCxn id="75796" idx="2"/>
            </p:cNvCxnSpPr>
            <p:nvPr/>
          </p:nvCxnSpPr>
          <p:spPr bwMode="auto">
            <a:xfrm>
              <a:off x="1307" y="4054"/>
              <a:ext cx="18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7" name="AutoShape 69"/>
            <p:cNvCxnSpPr>
              <a:cxnSpLocks noChangeShapeType="1"/>
              <a:stCxn id="75789" idx="7"/>
              <a:endCxn id="75792" idx="2"/>
            </p:cNvCxnSpPr>
            <p:nvPr/>
          </p:nvCxnSpPr>
          <p:spPr bwMode="auto">
            <a:xfrm flipV="1">
              <a:off x="1074" y="4054"/>
              <a:ext cx="139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8" name="AutoShape 70"/>
            <p:cNvCxnSpPr>
              <a:cxnSpLocks noChangeShapeType="1"/>
              <a:stCxn id="75791" idx="4"/>
              <a:endCxn id="75789" idx="1"/>
            </p:cNvCxnSpPr>
            <p:nvPr/>
          </p:nvCxnSpPr>
          <p:spPr bwMode="auto">
            <a:xfrm>
              <a:off x="822" y="3889"/>
              <a:ext cx="186" cy="3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39" name="AutoShape 71"/>
            <p:cNvCxnSpPr>
              <a:cxnSpLocks noChangeShapeType="1"/>
              <a:stCxn id="75793" idx="6"/>
              <a:endCxn id="75802" idx="1"/>
            </p:cNvCxnSpPr>
            <p:nvPr/>
          </p:nvCxnSpPr>
          <p:spPr bwMode="auto">
            <a:xfrm>
              <a:off x="1995" y="3540"/>
              <a:ext cx="139" cy="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0" name="AutoShape 72"/>
            <p:cNvCxnSpPr>
              <a:cxnSpLocks noChangeShapeType="1"/>
              <a:stCxn id="75799" idx="5"/>
              <a:endCxn id="75800" idx="2"/>
            </p:cNvCxnSpPr>
            <p:nvPr/>
          </p:nvCxnSpPr>
          <p:spPr bwMode="auto">
            <a:xfrm>
              <a:off x="1794" y="3909"/>
              <a:ext cx="201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1" name="AutoShape 73"/>
            <p:cNvCxnSpPr>
              <a:cxnSpLocks noChangeShapeType="1"/>
              <a:stCxn id="75793" idx="5"/>
              <a:endCxn id="75800" idx="0"/>
            </p:cNvCxnSpPr>
            <p:nvPr/>
          </p:nvCxnSpPr>
          <p:spPr bwMode="auto">
            <a:xfrm>
              <a:off x="1981" y="3579"/>
              <a:ext cx="61" cy="3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2" name="AutoShape 74"/>
            <p:cNvCxnSpPr>
              <a:cxnSpLocks noChangeShapeType="1"/>
              <a:stCxn id="75799" idx="6"/>
              <a:endCxn id="75802" idx="3"/>
            </p:cNvCxnSpPr>
            <p:nvPr/>
          </p:nvCxnSpPr>
          <p:spPr bwMode="auto">
            <a:xfrm flipV="1">
              <a:off x="1807" y="3689"/>
              <a:ext cx="327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3" name="AutoShape 75"/>
            <p:cNvCxnSpPr>
              <a:cxnSpLocks noChangeShapeType="1"/>
              <a:stCxn id="75802" idx="3"/>
              <a:endCxn id="75800" idx="7"/>
            </p:cNvCxnSpPr>
            <p:nvPr/>
          </p:nvCxnSpPr>
          <p:spPr bwMode="auto">
            <a:xfrm flipH="1">
              <a:off x="2075" y="3689"/>
              <a:ext cx="59" cy="2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4" name="AutoShape 76"/>
            <p:cNvCxnSpPr>
              <a:cxnSpLocks noChangeShapeType="1"/>
              <a:stCxn id="75793" idx="7"/>
              <a:endCxn id="75801" idx="2"/>
            </p:cNvCxnSpPr>
            <p:nvPr/>
          </p:nvCxnSpPr>
          <p:spPr bwMode="auto">
            <a:xfrm>
              <a:off x="1981" y="3502"/>
              <a:ext cx="26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5" name="AutoShape 77"/>
            <p:cNvCxnSpPr>
              <a:cxnSpLocks noChangeShapeType="1"/>
              <a:stCxn id="75798" idx="5"/>
              <a:endCxn id="75801" idx="1"/>
            </p:cNvCxnSpPr>
            <p:nvPr/>
          </p:nvCxnSpPr>
          <p:spPr bwMode="auto">
            <a:xfrm>
              <a:off x="1950" y="3359"/>
              <a:ext cx="309" cy="1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6" name="AutoShape 78"/>
            <p:cNvCxnSpPr>
              <a:cxnSpLocks noChangeShapeType="1"/>
              <a:stCxn id="75804" idx="4"/>
              <a:endCxn id="75801" idx="0"/>
            </p:cNvCxnSpPr>
            <p:nvPr/>
          </p:nvCxnSpPr>
          <p:spPr bwMode="auto">
            <a:xfrm flipH="1">
              <a:off x="2292" y="3229"/>
              <a:ext cx="31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7" name="AutoShape 79"/>
            <p:cNvCxnSpPr>
              <a:cxnSpLocks noChangeShapeType="1"/>
              <a:stCxn id="75802" idx="7"/>
              <a:endCxn id="75801" idx="3"/>
            </p:cNvCxnSpPr>
            <p:nvPr/>
          </p:nvCxnSpPr>
          <p:spPr bwMode="auto">
            <a:xfrm flipV="1">
              <a:off x="2200" y="3543"/>
              <a:ext cx="59" cy="6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8" name="AutoShape 80"/>
            <p:cNvCxnSpPr>
              <a:cxnSpLocks noChangeShapeType="1"/>
              <a:stCxn id="75804" idx="6"/>
              <a:endCxn id="75803" idx="3"/>
            </p:cNvCxnSpPr>
            <p:nvPr/>
          </p:nvCxnSpPr>
          <p:spPr bwMode="auto">
            <a:xfrm flipV="1">
              <a:off x="2370" y="3030"/>
              <a:ext cx="171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49" name="AutoShape 81"/>
            <p:cNvCxnSpPr>
              <a:cxnSpLocks noChangeShapeType="1"/>
              <a:stCxn id="75803" idx="6"/>
              <a:endCxn id="75805" idx="3"/>
            </p:cNvCxnSpPr>
            <p:nvPr/>
          </p:nvCxnSpPr>
          <p:spPr bwMode="auto">
            <a:xfrm flipV="1">
              <a:off x="2621" y="2920"/>
              <a:ext cx="232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50" name="AutoShape 82"/>
            <p:cNvCxnSpPr>
              <a:cxnSpLocks noChangeShapeType="1"/>
              <a:stCxn id="75808" idx="5"/>
              <a:endCxn id="75809" idx="1"/>
            </p:cNvCxnSpPr>
            <p:nvPr/>
          </p:nvCxnSpPr>
          <p:spPr bwMode="auto">
            <a:xfrm>
              <a:off x="2889" y="3543"/>
              <a:ext cx="246" cy="1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51" name="AutoShape 83"/>
            <p:cNvCxnSpPr>
              <a:cxnSpLocks noChangeShapeType="1"/>
              <a:stCxn id="75807" idx="7"/>
              <a:endCxn id="75809" idx="3"/>
            </p:cNvCxnSpPr>
            <p:nvPr/>
          </p:nvCxnSpPr>
          <p:spPr bwMode="auto">
            <a:xfrm flipV="1">
              <a:off x="2763" y="3763"/>
              <a:ext cx="372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52" name="AutoShape 84"/>
            <p:cNvCxnSpPr>
              <a:cxnSpLocks noChangeShapeType="1"/>
              <a:stCxn id="75789" idx="6"/>
              <a:endCxn id="75796" idx="3"/>
            </p:cNvCxnSpPr>
            <p:nvPr/>
          </p:nvCxnSpPr>
          <p:spPr bwMode="auto">
            <a:xfrm flipV="1">
              <a:off x="1088" y="4093"/>
              <a:ext cx="420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53" name="AutoShape 85"/>
            <p:cNvCxnSpPr>
              <a:cxnSpLocks noChangeShapeType="1"/>
              <a:stCxn id="75788" idx="4"/>
              <a:endCxn id="75796" idx="7"/>
            </p:cNvCxnSpPr>
            <p:nvPr/>
          </p:nvCxnSpPr>
          <p:spPr bwMode="auto">
            <a:xfrm flipH="1">
              <a:off x="1575" y="3595"/>
              <a:ext cx="60" cy="4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854" name="AutoShape 86"/>
            <p:cNvCxnSpPr>
              <a:cxnSpLocks noChangeShapeType="1"/>
              <a:stCxn id="75806" idx="5"/>
              <a:endCxn id="75801" idx="1"/>
            </p:cNvCxnSpPr>
            <p:nvPr/>
          </p:nvCxnSpPr>
          <p:spPr bwMode="auto">
            <a:xfrm>
              <a:off x="2106" y="3103"/>
              <a:ext cx="153" cy="3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5855" name="Group 87"/>
            <p:cNvGrpSpPr>
              <a:grpSpLocks/>
            </p:cNvGrpSpPr>
            <p:nvPr/>
          </p:nvGrpSpPr>
          <p:grpSpPr bwMode="auto">
            <a:xfrm>
              <a:off x="3334" y="2815"/>
              <a:ext cx="2304" cy="730"/>
              <a:chOff x="240" y="3552"/>
              <a:chExt cx="2304" cy="730"/>
            </a:xfrm>
          </p:grpSpPr>
          <p:sp>
            <p:nvSpPr>
              <p:cNvPr id="75856" name="Oval 88"/>
              <p:cNvSpPr>
                <a:spLocks noChangeArrowheads="1"/>
              </p:cNvSpPr>
              <p:nvPr/>
            </p:nvSpPr>
            <p:spPr bwMode="auto">
              <a:xfrm>
                <a:off x="384" y="3600"/>
                <a:ext cx="144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5857" name="Oval 89"/>
              <p:cNvSpPr>
                <a:spLocks noChangeArrowheads="1"/>
              </p:cNvSpPr>
              <p:nvPr/>
            </p:nvSpPr>
            <p:spPr bwMode="auto">
              <a:xfrm>
                <a:off x="384" y="384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5858" name="Line 90"/>
              <p:cNvSpPr>
                <a:spLocks noChangeShapeType="1"/>
              </p:cNvSpPr>
              <p:nvPr/>
            </p:nvSpPr>
            <p:spPr bwMode="auto">
              <a:xfrm>
                <a:off x="288" y="4128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9" name="Text Box 91"/>
              <p:cNvSpPr txBox="1">
                <a:spLocks noChangeArrowheads="1"/>
              </p:cNvSpPr>
              <p:nvPr/>
            </p:nvSpPr>
            <p:spPr bwMode="auto">
              <a:xfrm>
                <a:off x="624" y="3552"/>
                <a:ext cx="1074" cy="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1600">
                    <a:solidFill>
                      <a:srgbClr val="000000"/>
                    </a:solidFill>
                  </a:rPr>
                  <a:t>位置已知节点</a:t>
                </a:r>
                <a:endParaRPr lang="en-US" altLang="zh-CN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5860" name="Text Box 92"/>
              <p:cNvSpPr txBox="1">
                <a:spLocks noChangeArrowheads="1"/>
              </p:cNvSpPr>
              <p:nvPr/>
            </p:nvSpPr>
            <p:spPr bwMode="auto">
              <a:xfrm>
                <a:off x="614" y="3783"/>
                <a:ext cx="1074" cy="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1600">
                    <a:solidFill>
                      <a:srgbClr val="000000"/>
                    </a:solidFill>
                  </a:rPr>
                  <a:t>位置未知节点</a:t>
                </a:r>
                <a:endParaRPr lang="en-US" altLang="zh-CN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5861" name="Text Box 93"/>
              <p:cNvSpPr txBox="1">
                <a:spLocks noChangeArrowheads="1"/>
              </p:cNvSpPr>
              <p:nvPr/>
            </p:nvSpPr>
            <p:spPr bwMode="auto">
              <a:xfrm>
                <a:off x="624" y="4012"/>
                <a:ext cx="451" cy="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1600">
                    <a:solidFill>
                      <a:srgbClr val="000000"/>
                    </a:solidFill>
                  </a:rPr>
                  <a:t>距离</a:t>
                </a:r>
                <a:endParaRPr lang="en-US" altLang="zh-CN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75862" name="Rectangle 94"/>
              <p:cNvSpPr>
                <a:spLocks noChangeArrowheads="1"/>
              </p:cNvSpPr>
              <p:nvPr/>
            </p:nvSpPr>
            <p:spPr bwMode="auto">
              <a:xfrm>
                <a:off x="240" y="3552"/>
                <a:ext cx="2304" cy="6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环境多变</a:t>
            </a:r>
            <a:endParaRPr kumimoji="1" lang="en-US" altLang="zh-CN"/>
          </a:p>
          <a:p>
            <a:pPr lvl="1" eaLnBrk="1" hangingPunct="1">
              <a:lnSpc>
                <a:spcPct val="100000"/>
              </a:lnSpc>
            </a:pPr>
            <a:r>
              <a:rPr kumimoji="1" lang="zh-CN" altLang="en-US"/>
              <a:t>室外定位</a:t>
            </a:r>
            <a:r>
              <a:rPr kumimoji="1" lang="en-US" altLang="zh-CN"/>
              <a:t> VS. </a:t>
            </a:r>
            <a:r>
              <a:rPr kumimoji="1" lang="zh-CN" altLang="en-US"/>
              <a:t>室内定位</a:t>
            </a:r>
            <a:endParaRPr kumimoji="1" lang="en-US" altLang="zh-CN"/>
          </a:p>
          <a:p>
            <a:pPr lvl="1" eaLnBrk="1" hangingPunct="1">
              <a:lnSpc>
                <a:spcPct val="100000"/>
              </a:lnSpc>
            </a:pPr>
            <a:r>
              <a:rPr kumimoji="1" lang="zh-CN" altLang="en-US"/>
              <a:t>空旷场所</a:t>
            </a:r>
            <a:r>
              <a:rPr kumimoji="1" lang="en-US" altLang="zh-CN"/>
              <a:t> VS. </a:t>
            </a:r>
            <a:r>
              <a:rPr kumimoji="1" lang="zh-CN" altLang="en-US"/>
              <a:t>深山密林</a:t>
            </a:r>
            <a:endParaRPr kumimoji="1" lang="en-US" altLang="zh-CN"/>
          </a:p>
          <a:p>
            <a:pPr lvl="1" eaLnBrk="1" hangingPunct="1">
              <a:lnSpc>
                <a:spcPct val="100000"/>
              </a:lnSpc>
            </a:pPr>
            <a:r>
              <a:rPr kumimoji="1" lang="zh-CN" altLang="en-US"/>
              <a:t>静态场景 </a:t>
            </a:r>
            <a:r>
              <a:rPr kumimoji="1" lang="en-US" altLang="zh-CN"/>
              <a:t>VS. </a:t>
            </a:r>
            <a:r>
              <a:rPr kumimoji="1" lang="zh-CN" altLang="en-US"/>
              <a:t>动态场景</a:t>
            </a:r>
            <a:endParaRPr kumimoji="1" lang="en-US" altLang="zh-CN"/>
          </a:p>
          <a:p>
            <a:pPr lvl="1" eaLnBrk="1" hangingPunct="1">
              <a:lnSpc>
                <a:spcPct val="100000"/>
              </a:lnSpc>
            </a:pPr>
            <a:r>
              <a:rPr kumimoji="1" lang="zh-CN" altLang="en-US"/>
              <a:t>高移动性 </a:t>
            </a:r>
            <a:r>
              <a:rPr kumimoji="1" lang="en-US" altLang="zh-CN"/>
              <a:t>VS. </a:t>
            </a:r>
            <a:r>
              <a:rPr kumimoji="1" lang="zh-CN" altLang="en-US"/>
              <a:t>低移动性</a:t>
            </a:r>
            <a:endParaRPr lang="en-US" altLang="zh-CN"/>
          </a:p>
        </p:txBody>
      </p:sp>
      <p:sp>
        <p:nvSpPr>
          <p:cNvPr id="76803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A984BA1B-12B7-479C-92BC-459B234361C3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41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物联网环境下定位技术的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/>
              <a:t>		</a:t>
            </a:r>
            <a:r>
              <a:rPr kumimoji="1" lang="zh-CN" altLang="en-US" dirty="0"/>
              <a:t>新挑战和发展前景</a:t>
            </a:r>
          </a:p>
        </p:txBody>
      </p:sp>
      <p:grpSp>
        <p:nvGrpSpPr>
          <p:cNvPr id="76805" name="组合 6"/>
          <p:cNvGrpSpPr>
            <a:grpSpLocks/>
          </p:cNvGrpSpPr>
          <p:nvPr/>
        </p:nvGrpSpPr>
        <p:grpSpPr bwMode="auto">
          <a:xfrm>
            <a:off x="1882775" y="3894138"/>
            <a:ext cx="5378450" cy="1995487"/>
            <a:chOff x="755650" y="4016058"/>
            <a:chExt cx="7632700" cy="2727325"/>
          </a:xfrm>
        </p:grpSpPr>
        <p:pic>
          <p:nvPicPr>
            <p:cNvPr id="76806" name="Picture 4" descr="sensorNetworkSche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0" y="4016058"/>
              <a:ext cx="3527425" cy="271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0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775" y="4046220"/>
              <a:ext cx="3457575" cy="269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信息安全与隐私保护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位置信息内涵丰富且隐私息息相关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高精度位置信息泄露的后果严重</a:t>
            </a:r>
          </a:p>
          <a:p>
            <a:pPr marL="457200" lvl="1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→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如何既保证信息精度，又保护个人隐私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大规模应用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物联网时代，接入网络的设备将超过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500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亿台</a:t>
            </a:r>
          </a:p>
          <a:p>
            <a:pPr marL="457200" lvl="1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→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如何应对庞大的数量增长</a:t>
            </a:r>
          </a:p>
          <a:p>
            <a:pPr marL="457200" lvl="1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→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如何让定位技术为简单设备（如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RFID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标签）所用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7827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48FA42D0-D2B1-4161-BBB3-A671EFEE40E7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42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物联网环境下定位技术的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/>
              <a:t>		</a:t>
            </a:r>
            <a:r>
              <a:rPr kumimoji="1" lang="zh-CN" altLang="en-US" dirty="0"/>
              <a:t>新挑战和发展前景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内容回顾</a:t>
            </a:r>
            <a:endParaRPr lang="en-US" altLang="zh-CN" dirty="0">
              <a:solidFill>
                <a:srgbClr val="C00000"/>
              </a:solidFill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本章介绍了位置信息的基本概念，重点讨论了三种定位系统以及三种典型的定位方法，最后探讨了</a:t>
            </a:r>
            <a:r>
              <a:rPr kumimoji="1" lang="zh-CN" altLang="en-US" sz="2000" dirty="0"/>
              <a:t>物联网环境下定位技术的新挑战和发展前景。</a:t>
            </a:r>
            <a:endParaRPr lang="en-US" altLang="zh-CN" sz="1600" dirty="0">
              <a:latin typeface="微软雅黑"/>
              <a:ea typeface="微软雅黑"/>
              <a:cs typeface="微软雅黑"/>
            </a:endParaRPr>
          </a:p>
          <a:p>
            <a:pPr marL="0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8851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87EFAEDE-B442-405F-842E-8319B025CB5D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43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本章小结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rgbClr val="0D0D0D"/>
                </a:solidFill>
              </a:rPr>
              <a:t>基于位置的服务</a:t>
            </a:r>
            <a:endParaRPr kumimoji="1" lang="en-US" altLang="zh-CN" dirty="0">
              <a:solidFill>
                <a:srgbClr val="0D0D0D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srgbClr val="C00000"/>
                </a:solidFill>
              </a:rPr>
              <a:t>定位系统</a:t>
            </a:r>
            <a:endParaRPr kumimoji="1" lang="en-US" altLang="zh-CN" sz="2800" dirty="0">
              <a:solidFill>
                <a:srgbClr val="C00000"/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定位方法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物联网环境下定位技术的新挑战和发展前景</a:t>
            </a:r>
            <a:endParaRPr kumimoji="1" lang="zh-CN" altLang="en-US" dirty="0"/>
          </a:p>
        </p:txBody>
      </p:sp>
      <p:sp>
        <p:nvSpPr>
          <p:cNvPr id="37891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FAF04B80-5DEE-46A0-A397-98B9A67F470F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本章内容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卫星定位：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GPS</a:t>
            </a: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蜂窝基站定位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室内精确定位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0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>
              <a:latin typeface="微软雅黑"/>
              <a:ea typeface="微软雅黑"/>
              <a:cs typeface="微软雅黑"/>
            </a:endParaRP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8915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0ABC5387-73DC-441A-9171-37FBBEE8D906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/>
              <a:t>现存主流定位系统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/>
              <a:t>各国的卫星定位系统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美国：</a:t>
            </a:r>
            <a:r>
              <a:rPr lang="en-US" altLang="zh-CN" dirty="0"/>
              <a:t>GPS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俄罗斯：</a:t>
            </a:r>
            <a:r>
              <a:rPr lang="en-US" altLang="zh-CN" dirty="0"/>
              <a:t>GLONASS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欧盟：伽利略</a:t>
            </a:r>
            <a:endParaRPr lang="en-US" altLang="zh-CN" dirty="0"/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中国：北斗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en-US" altLang="zh-CN" u="sng" dirty="0"/>
              <a:t>GPS</a:t>
            </a:r>
            <a:r>
              <a:rPr lang="zh-CN" altLang="en-US" dirty="0"/>
              <a:t>是目前世界上最常用的</a:t>
            </a:r>
            <a:r>
              <a:rPr lang="zh-CN" altLang="en-US" u="sng" dirty="0"/>
              <a:t>卫星导航系统</a:t>
            </a:r>
            <a:r>
              <a:rPr lang="zh-CN" altLang="en-US" dirty="0"/>
              <a:t>。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9939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03CD5CEF-465B-43E6-A671-7D432A242769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 smtClean="0"/>
              <a:t>一、卫星定位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dirty="0"/>
              <a:t>1973</a:t>
            </a:r>
            <a:r>
              <a:rPr lang="zh-CN" altLang="en-US" dirty="0"/>
              <a:t>年，美国国防部开始</a:t>
            </a:r>
            <a:r>
              <a:rPr lang="en-US" altLang="zh-CN" dirty="0"/>
              <a:t>GPS</a:t>
            </a:r>
            <a:r>
              <a:rPr lang="zh-CN" altLang="en-US" dirty="0"/>
              <a:t>计划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en-US" altLang="zh-CN" dirty="0"/>
              <a:t>1983</a:t>
            </a:r>
            <a:r>
              <a:rPr lang="zh-CN" altLang="en-US" dirty="0"/>
              <a:t>年，里根承诺将来对民间开放使用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en-US" altLang="zh-CN" dirty="0"/>
              <a:t>1989</a:t>
            </a:r>
            <a:r>
              <a:rPr lang="zh-CN" altLang="en-US" dirty="0"/>
              <a:t>年，正式开始发射</a:t>
            </a:r>
            <a:r>
              <a:rPr lang="en-US" altLang="zh-CN" dirty="0"/>
              <a:t>GPS</a:t>
            </a:r>
            <a:r>
              <a:rPr lang="zh-CN" altLang="en-US" dirty="0"/>
              <a:t>工作卫星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en-US" altLang="zh-CN" dirty="0"/>
              <a:t>1994</a:t>
            </a:r>
            <a:r>
              <a:rPr lang="zh-CN" altLang="en-US" dirty="0"/>
              <a:t>年，卫星组网完成，投入使用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en-US" altLang="zh-CN" dirty="0"/>
              <a:t>2000</a:t>
            </a:r>
            <a:r>
              <a:rPr lang="zh-CN" altLang="en-US" dirty="0"/>
              <a:t>年，克林顿下令取消军用</a:t>
            </a:r>
            <a:r>
              <a:rPr lang="en-US" altLang="zh-CN" dirty="0"/>
              <a:t>/</a:t>
            </a:r>
            <a:r>
              <a:rPr lang="zh-CN" altLang="en-US" dirty="0"/>
              <a:t>民用定位精度的差别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40963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FCC855D6-0453-4ACE-A2AB-B9592C8B4C16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/>
              <a:t>GPS</a:t>
            </a:r>
            <a:r>
              <a:rPr kumimoji="1" lang="zh-CN" altLang="en-US" dirty="0"/>
              <a:t>：发展简史</a:t>
            </a:r>
          </a:p>
        </p:txBody>
      </p:sp>
      <p:pic>
        <p:nvPicPr>
          <p:cNvPr id="4096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4497388"/>
            <a:ext cx="30305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宇宙空间部分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CN"/>
              <a:t>24</a:t>
            </a:r>
            <a:r>
              <a:rPr lang="zh-CN" altLang="en-US"/>
              <a:t>颗工作卫星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/>
              <a:t>地面监控部分（全部在美国境内）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CN"/>
              <a:t>1</a:t>
            </a:r>
            <a:r>
              <a:rPr lang="zh-CN" altLang="en-US"/>
              <a:t>个主控中心（另有</a:t>
            </a:r>
            <a:r>
              <a:rPr lang="en-US" altLang="zh-CN"/>
              <a:t>1</a:t>
            </a:r>
            <a:r>
              <a:rPr lang="zh-CN" altLang="en-US"/>
              <a:t>个备用）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CN"/>
              <a:t>4</a:t>
            </a:r>
            <a:r>
              <a:rPr lang="zh-CN" altLang="en-US"/>
              <a:t>个专用地面天线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CN"/>
              <a:t>6</a:t>
            </a:r>
            <a:r>
              <a:rPr lang="zh-CN" altLang="en-US"/>
              <a:t>个专用监视站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/>
              <a:t>用户设备部分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CN"/>
              <a:t>GPS</a:t>
            </a:r>
            <a:r>
              <a:rPr lang="zh-CN" altLang="en-US"/>
              <a:t>接收机</a:t>
            </a:r>
          </a:p>
          <a:p>
            <a:pPr eaLnBrk="1" hangingPunct="1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1987" name="幻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E97E18C1-6B9D-40FA-9BAE-4F64CD91D2F7}" type="slidenum">
              <a:rPr lang="zh-CN" altLang="en-US" sz="1200" smtClean="0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4525" y="304800"/>
            <a:ext cx="5813425" cy="99536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/>
              <a:t>GPS</a:t>
            </a:r>
            <a:r>
              <a:rPr kumimoji="1" lang="zh-CN" altLang="en-US" dirty="0"/>
              <a:t>：系统结构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物联网技术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2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CABDF20F-D3A2-40D6-A884-136EA7892EC3}" vid="{30B80D0F-B85A-4878-85FE-822A4EBEC62B}"/>
    </a:ext>
  </a:extLst>
</a:theme>
</file>

<file path=ppt/theme/theme3.xml><?xml version="1.0" encoding="utf-8"?>
<a:theme xmlns:a="http://schemas.openxmlformats.org/drawingml/2006/main" name="1_主题2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CABDF20F-D3A2-40D6-A884-136EA7892EC3}" vid="{30B80D0F-B85A-4878-85FE-822A4EBEC62B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2409</Words>
  <Application>Microsoft Office PowerPoint</Application>
  <PresentationFormat>全屏显示(4:3)</PresentationFormat>
  <Paragraphs>350</Paragraphs>
  <Slides>43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华文琥珀</vt:lpstr>
      <vt:lpstr>宋体</vt:lpstr>
      <vt:lpstr>微软雅黑</vt:lpstr>
      <vt:lpstr>Arial</vt:lpstr>
      <vt:lpstr>Arial Black</vt:lpstr>
      <vt:lpstr>Berlin Sans FB Demi</vt:lpstr>
      <vt:lpstr>Calibri</vt:lpstr>
      <vt:lpstr>Times New Roman</vt:lpstr>
      <vt:lpstr>Verdana</vt:lpstr>
      <vt:lpstr>Wingdings</vt:lpstr>
      <vt:lpstr>物联网技术</vt:lpstr>
      <vt:lpstr>主题2</vt:lpstr>
      <vt:lpstr>1_主题2</vt:lpstr>
      <vt:lpstr>Microsoft Visio 2003-2010 绘图</vt:lpstr>
      <vt:lpstr>公式</vt:lpstr>
      <vt:lpstr>Equation</vt:lpstr>
      <vt:lpstr>物联网技术 The Internet of Things Technology</vt:lpstr>
      <vt:lpstr>内容回顾</vt:lpstr>
      <vt:lpstr>本章内容</vt:lpstr>
      <vt:lpstr>为什么需要定位？</vt:lpstr>
      <vt:lpstr>本章内容</vt:lpstr>
      <vt:lpstr>现存主流定位系统</vt:lpstr>
      <vt:lpstr>一、卫星定位</vt:lpstr>
      <vt:lpstr>GPS：发展简史</vt:lpstr>
      <vt:lpstr>GPS：系统结构</vt:lpstr>
      <vt:lpstr>GPS：定位原理</vt:lpstr>
      <vt:lpstr>GPS：主要优缺点</vt:lpstr>
      <vt:lpstr>中国：北斗系统</vt:lpstr>
      <vt:lpstr>中国：北斗系统</vt:lpstr>
      <vt:lpstr>中国：北斗系统</vt:lpstr>
      <vt:lpstr>中国：北斗系统</vt:lpstr>
      <vt:lpstr>中国：北斗系统</vt:lpstr>
      <vt:lpstr>A-GPS（Assisted GPS）</vt:lpstr>
      <vt:lpstr>GPS典型应用：汽车导航</vt:lpstr>
      <vt:lpstr>二、蜂窝基站定位</vt:lpstr>
      <vt:lpstr>单基站定位法</vt:lpstr>
      <vt:lpstr>多基站定位法</vt:lpstr>
      <vt:lpstr>蜂窝基站定位：主要优缺点</vt:lpstr>
      <vt:lpstr>典型应用：紧急电话定位</vt:lpstr>
      <vt:lpstr>三、室内精确定位</vt:lpstr>
      <vt:lpstr>室内精确定位</vt:lpstr>
      <vt:lpstr>室内精确定位-    Wi-Fi定位</vt:lpstr>
      <vt:lpstr>典型Wi-Fi定位系统：      Skyhook</vt:lpstr>
      <vt:lpstr>本章内容</vt:lpstr>
      <vt:lpstr>定位方法</vt:lpstr>
      <vt:lpstr>一、基于距离的定位（ToA）</vt:lpstr>
      <vt:lpstr>基于距离的定位（ToA）</vt:lpstr>
      <vt:lpstr>二、基于距离差的定位（TDoA）</vt:lpstr>
      <vt:lpstr>基于距离差的定位（TDoA）</vt:lpstr>
      <vt:lpstr>三、基于信号特征的定位</vt:lpstr>
      <vt:lpstr>基于信号特征的定位</vt:lpstr>
      <vt:lpstr>基于信号特征的定位</vt:lpstr>
      <vt:lpstr>基于信号特征的定位</vt:lpstr>
      <vt:lpstr>基于信号特征的定位</vt:lpstr>
      <vt:lpstr>本章内容</vt:lpstr>
      <vt:lpstr>物联网环境下定位技术的   新挑战和发展前景</vt:lpstr>
      <vt:lpstr>物联网环境下定位技术的   新挑战和发展前景</vt:lpstr>
      <vt:lpstr>物联网环境下定位技术的   新挑战和发展前景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物联网技术 The Internet of Things Technology</dc:title>
  <dc:creator>Administrator</dc:creator>
  <cp:lastModifiedBy>Administrator</cp:lastModifiedBy>
  <cp:revision>376</cp:revision>
  <dcterms:created xsi:type="dcterms:W3CDTF">2010-05-04T15:11:48Z</dcterms:created>
  <dcterms:modified xsi:type="dcterms:W3CDTF">2023-04-11T16:40:22Z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